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3"/>
  </p:notesMasterIdLst>
  <p:sldIdLst>
    <p:sldId id="256" r:id="rId2"/>
    <p:sldId id="258" r:id="rId3"/>
    <p:sldId id="259" r:id="rId4"/>
    <p:sldId id="320" r:id="rId5"/>
    <p:sldId id="359" r:id="rId6"/>
    <p:sldId id="319" r:id="rId7"/>
    <p:sldId id="332" r:id="rId8"/>
    <p:sldId id="384" r:id="rId9"/>
    <p:sldId id="334" r:id="rId10"/>
    <p:sldId id="329" r:id="rId11"/>
    <p:sldId id="398" r:id="rId12"/>
    <p:sldId id="394" r:id="rId13"/>
    <p:sldId id="305" r:id="rId14"/>
    <p:sldId id="379" r:id="rId15"/>
    <p:sldId id="393" r:id="rId16"/>
    <p:sldId id="392" r:id="rId17"/>
    <p:sldId id="306" r:id="rId18"/>
    <p:sldId id="331" r:id="rId19"/>
    <p:sldId id="389" r:id="rId20"/>
    <p:sldId id="308" r:id="rId21"/>
    <p:sldId id="399" r:id="rId22"/>
    <p:sldId id="400" r:id="rId23"/>
    <p:sldId id="378" r:id="rId24"/>
    <p:sldId id="367" r:id="rId25"/>
    <p:sldId id="387" r:id="rId26"/>
    <p:sldId id="391" r:id="rId27"/>
    <p:sldId id="388" r:id="rId28"/>
    <p:sldId id="390" r:id="rId29"/>
    <p:sldId id="397" r:id="rId30"/>
    <p:sldId id="371" r:id="rId31"/>
    <p:sldId id="396" r:id="rId32"/>
    <p:sldId id="354" r:id="rId33"/>
    <p:sldId id="365" r:id="rId34"/>
    <p:sldId id="355" r:id="rId35"/>
    <p:sldId id="356" r:id="rId36"/>
    <p:sldId id="309" r:id="rId37"/>
    <p:sldId id="357" r:id="rId38"/>
    <p:sldId id="361" r:id="rId39"/>
    <p:sldId id="362" r:id="rId40"/>
    <p:sldId id="363" r:id="rId41"/>
    <p:sldId id="364" r:id="rId42"/>
  </p:sldIdLst>
  <p:sldSz cx="9144000" cy="5143500" type="screen16x9"/>
  <p:notesSz cx="6858000" cy="9144000"/>
  <p:embeddedFontLst>
    <p:embeddedFont>
      <p:font typeface="Cambria Math" panose="02040503050406030204" pitchFamily="18" charset="0"/>
      <p:regular r:id="rId44"/>
    </p:embeddedFont>
    <p:embeddedFont>
      <p:font typeface="Figtree Black" panose="020B0604020202020204" charset="0"/>
      <p:bold r:id="rId45"/>
      <p:boldItalic r:id="rId46"/>
    </p:embeddedFont>
    <p:embeddedFont>
      <p:font typeface="Hanken Grotesk" panose="020B0604020202020204" charset="0"/>
      <p:regular r:id="rId47"/>
      <p:bold r:id="rId48"/>
      <p:italic r:id="rId49"/>
      <p:boldItalic r:id="rId50"/>
    </p:embeddedFont>
    <p:embeddedFont>
      <p:font typeface="Lato" panose="020F05020202040302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D3CEEF-1FBE-4C0B-BF5B-973A6B0E033A}">
  <a:tblStyle styleId="{57D3CEEF-1FBE-4C0B-BF5B-973A6B0E03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9" autoAdjust="0"/>
    <p:restoredTop sz="92071" autoAdjust="0"/>
  </p:normalViewPr>
  <p:slideViewPr>
    <p:cSldViewPr snapToGrid="0">
      <p:cViewPr varScale="1">
        <p:scale>
          <a:sx n="135" d="100"/>
          <a:sy n="135" d="100"/>
        </p:scale>
        <p:origin x="15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7E8581AC-2993-2A18-A607-352B4B2F4E6C}"/>
            </a:ext>
          </a:extLst>
        </p:cNvPr>
        <p:cNvGrpSpPr/>
        <p:nvPr/>
      </p:nvGrpSpPr>
      <p:grpSpPr>
        <a:xfrm>
          <a:off x="0" y="0"/>
          <a:ext cx="0" cy="0"/>
          <a:chOff x="0" y="0"/>
          <a:chExt cx="0" cy="0"/>
        </a:xfrm>
      </p:grpSpPr>
      <p:sp>
        <p:nvSpPr>
          <p:cNvPr id="286" name="Google Shape;286;g2768ca7ef44_0_65:notes">
            <a:extLst>
              <a:ext uri="{FF2B5EF4-FFF2-40B4-BE49-F238E27FC236}">
                <a16:creationId xmlns:a16="http://schemas.microsoft.com/office/drawing/2014/main" id="{46A9444D-5231-A7B8-0207-9C7AACE876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a:extLst>
              <a:ext uri="{FF2B5EF4-FFF2-40B4-BE49-F238E27FC236}">
                <a16:creationId xmlns:a16="http://schemas.microsoft.com/office/drawing/2014/main" id="{4E357846-68A5-C534-3E0B-D657BB1A6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588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0A875CFA-FBD2-DAF6-CD42-84D36199CE3F}"/>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96A5E828-3FD1-AB77-686F-59281D7435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541724A5-B83A-576F-7FDC-7A1B34D7F6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74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992DEE3A-DE92-DACD-4C21-C0E6FE8B7C95}"/>
            </a:ext>
          </a:extLst>
        </p:cNvPr>
        <p:cNvGrpSpPr/>
        <p:nvPr/>
      </p:nvGrpSpPr>
      <p:grpSpPr>
        <a:xfrm>
          <a:off x="0" y="0"/>
          <a:ext cx="0" cy="0"/>
          <a:chOff x="0" y="0"/>
          <a:chExt cx="0" cy="0"/>
        </a:xfrm>
      </p:grpSpPr>
      <p:sp>
        <p:nvSpPr>
          <p:cNvPr id="616" name="Google Shape;616;g54dda1946d_4_2679:notes">
            <a:extLst>
              <a:ext uri="{FF2B5EF4-FFF2-40B4-BE49-F238E27FC236}">
                <a16:creationId xmlns:a16="http://schemas.microsoft.com/office/drawing/2014/main" id="{14FEF19F-B9E1-FDBC-893F-670702A5F8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4_2679:notes">
            <a:extLst>
              <a:ext uri="{FF2B5EF4-FFF2-40B4-BE49-F238E27FC236}">
                <a16:creationId xmlns:a16="http://schemas.microsoft.com/office/drawing/2014/main" id="{8279C4C5-8901-C065-9A85-F62FD37FE1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61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4FAB864D-60A6-5A4D-73B4-5E3B2EFD13E5}"/>
            </a:ext>
          </a:extLst>
        </p:cNvPr>
        <p:cNvGrpSpPr/>
        <p:nvPr/>
      </p:nvGrpSpPr>
      <p:grpSpPr>
        <a:xfrm>
          <a:off x="0" y="0"/>
          <a:ext cx="0" cy="0"/>
          <a:chOff x="0" y="0"/>
          <a:chExt cx="0" cy="0"/>
        </a:xfrm>
      </p:grpSpPr>
      <p:sp>
        <p:nvSpPr>
          <p:cNvPr id="787" name="Google Shape;787;gd5260bdd85_0_256:notes">
            <a:extLst>
              <a:ext uri="{FF2B5EF4-FFF2-40B4-BE49-F238E27FC236}">
                <a16:creationId xmlns:a16="http://schemas.microsoft.com/office/drawing/2014/main" id="{0F85E822-65A9-DFFA-6739-8283462351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d5260bdd85_0_256:notes">
            <a:extLst>
              <a:ext uri="{FF2B5EF4-FFF2-40B4-BE49-F238E27FC236}">
                <a16:creationId xmlns:a16="http://schemas.microsoft.com/office/drawing/2014/main" id="{CB9DB6AE-AEAB-3075-1016-80764EB33E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74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9F057D45-F55D-5D9A-A1CB-759BFB8B063C}"/>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FEE9FD2C-435C-DC58-D046-039F77E0CF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976B8F4E-2A1A-00F2-7B1E-05DE7F49A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25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A81398CA-8C71-8225-6CF3-9116E437E51A}"/>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E2558DC2-2D76-3FB0-CA66-2C0228BBE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52433EB7-66E9-DE36-B54F-CBF153EE3F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863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9219F831-9647-A7A1-8175-5E0162DE7703}"/>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2524D13D-2FB6-3702-B9D7-664929FC28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8E1AB498-878C-B8D9-EAD3-7C8F09EE34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34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005110BB-0ABB-C906-785A-0EE3E6984F09}"/>
            </a:ext>
          </a:extLst>
        </p:cNvPr>
        <p:cNvGrpSpPr/>
        <p:nvPr/>
      </p:nvGrpSpPr>
      <p:grpSpPr>
        <a:xfrm>
          <a:off x="0" y="0"/>
          <a:ext cx="0" cy="0"/>
          <a:chOff x="0" y="0"/>
          <a:chExt cx="0" cy="0"/>
        </a:xfrm>
      </p:grpSpPr>
      <p:sp>
        <p:nvSpPr>
          <p:cNvPr id="326" name="Google Shape;326;g2161ca7da69_2_7:notes">
            <a:extLst>
              <a:ext uri="{FF2B5EF4-FFF2-40B4-BE49-F238E27FC236}">
                <a16:creationId xmlns:a16="http://schemas.microsoft.com/office/drawing/2014/main" id="{6511B1AF-F041-1FB9-F120-9E66CBDB3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a:extLst>
              <a:ext uri="{FF2B5EF4-FFF2-40B4-BE49-F238E27FC236}">
                <a16:creationId xmlns:a16="http://schemas.microsoft.com/office/drawing/2014/main" id="{B0D6BEFD-9E64-F757-F6B5-BBF8A1A2A6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614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8" r:id="rId7"/>
    <p:sldLayoutId id="2147483671" r:id="rId8"/>
    <p:sldLayoutId id="2147483674" r:id="rId9"/>
    <p:sldLayoutId id="214748367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oi.org/10.3389/fnrgo.2021.805573"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4" name="Imagen 12">
            <a:extLst>
              <a:ext uri="{FF2B5EF4-FFF2-40B4-BE49-F238E27FC236}">
                <a16:creationId xmlns:a16="http://schemas.microsoft.com/office/drawing/2014/main" id="{6761E133-748E-EEAD-9529-C784161ADE0B}"/>
              </a:ext>
            </a:extLst>
          </p:cNvPr>
          <p:cNvPicPr>
            <a:picLocks noChangeAspect="1"/>
          </p:cNvPicPr>
          <p:nvPr/>
        </p:nvPicPr>
        <p:blipFill>
          <a:blip r:embed="rId3"/>
          <a:srcRect b="57276"/>
          <a:stretch/>
        </p:blipFill>
        <p:spPr bwMode="auto">
          <a:xfrm>
            <a:off x="0" y="0"/>
            <a:ext cx="9144000" cy="5154580"/>
          </a:xfrm>
          <a:prstGeom prst="rect">
            <a:avLst/>
          </a:prstGeom>
        </p:spPr>
      </p:pic>
      <p:pic>
        <p:nvPicPr>
          <p:cNvPr id="5" name="Imagen 12">
            <a:extLst>
              <a:ext uri="{FF2B5EF4-FFF2-40B4-BE49-F238E27FC236}">
                <a16:creationId xmlns:a16="http://schemas.microsoft.com/office/drawing/2014/main" id="{20DF6B90-DE4C-A917-8517-0FCD09D9C618}"/>
              </a:ext>
            </a:extLst>
          </p:cNvPr>
          <p:cNvPicPr>
            <a:picLocks noChangeAspect="1"/>
          </p:cNvPicPr>
          <p:nvPr/>
        </p:nvPicPr>
        <p:blipFill>
          <a:blip r:embed="rId3"/>
          <a:srcRect l="78000" t="91282" b="1355"/>
          <a:stretch/>
        </p:blipFill>
        <p:spPr bwMode="auto">
          <a:xfrm>
            <a:off x="7813040" y="4609098"/>
            <a:ext cx="1330960" cy="534401"/>
          </a:xfrm>
          <a:prstGeom prst="rect">
            <a:avLst/>
          </a:prstGeom>
        </p:spPr>
      </p:pic>
      <p:sp>
        <p:nvSpPr>
          <p:cNvPr id="289" name="Google Shape;289;p33"/>
          <p:cNvSpPr txBox="1">
            <a:spLocks noGrp="1"/>
          </p:cNvSpPr>
          <p:nvPr>
            <p:ph type="ctrTitle"/>
          </p:nvPr>
        </p:nvSpPr>
        <p:spPr>
          <a:xfrm>
            <a:off x="1087125" y="785307"/>
            <a:ext cx="6969750" cy="13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noProof="0" dirty="0">
                <a:latin typeface="Times New Roman" panose="02020603050405020304" pitchFamily="18" charset="0"/>
                <a:cs typeface="Times New Roman" panose="02020603050405020304" pitchFamily="18" charset="0"/>
              </a:rPr>
              <a:t>Centro de investigación e Innovación en Tecnologías de la Información y Comunicación</a:t>
            </a:r>
          </a:p>
        </p:txBody>
      </p:sp>
      <p:sp>
        <p:nvSpPr>
          <p:cNvPr id="290" name="Google Shape;290;p33"/>
          <p:cNvSpPr txBox="1">
            <a:spLocks noGrp="1"/>
          </p:cNvSpPr>
          <p:nvPr>
            <p:ph type="subTitle" idx="1"/>
          </p:nvPr>
        </p:nvSpPr>
        <p:spPr>
          <a:xfrm>
            <a:off x="1541694" y="3089923"/>
            <a:ext cx="6060611" cy="8885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700" i="1" noProof="0" dirty="0">
                <a:latin typeface="Times New Roman" panose="02020603050405020304" pitchFamily="18" charset="0"/>
                <a:cs typeface="Times New Roman" panose="02020603050405020304" pitchFamily="18" charset="0"/>
              </a:rPr>
              <a:t>“Un enfoque para la detección y eliminación de artefactos en señales de electroencefalografía a través de técnicas de aprendizaje profundo con adaptación de dominio</a:t>
            </a:r>
            <a:r>
              <a:rPr lang="es-MX" sz="1700" i="1" dirty="0">
                <a:latin typeface="Times New Roman" panose="02020603050405020304" pitchFamily="18" charset="0"/>
                <a:cs typeface="Times New Roman" panose="02020603050405020304" pitchFamily="18" charset="0"/>
              </a:rPr>
              <a:t>”</a:t>
            </a:r>
          </a:p>
        </p:txBody>
      </p:sp>
      <p:pic>
        <p:nvPicPr>
          <p:cNvPr id="2" name="Picture 1" descr="INFOTEC">
            <a:extLst>
              <a:ext uri="{FF2B5EF4-FFF2-40B4-BE49-F238E27FC236}">
                <a16:creationId xmlns:a16="http://schemas.microsoft.com/office/drawing/2014/main" id="{FB085091-23B7-E88B-2A79-CF66701759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25883" y="2237478"/>
            <a:ext cx="2892228" cy="703571"/>
          </a:xfrm>
          <a:prstGeom prst="rect">
            <a:avLst/>
          </a:prstGeom>
          <a:noFill/>
          <a:ln>
            <a:noFill/>
          </a:ln>
        </p:spPr>
      </p:pic>
      <p:sp>
        <p:nvSpPr>
          <p:cNvPr id="3" name="Google Shape;290;p33">
            <a:extLst>
              <a:ext uri="{FF2B5EF4-FFF2-40B4-BE49-F238E27FC236}">
                <a16:creationId xmlns:a16="http://schemas.microsoft.com/office/drawing/2014/main" id="{89683B26-33C0-01D9-6B7E-CBB9655CC238}"/>
              </a:ext>
            </a:extLst>
          </p:cNvPr>
          <p:cNvSpPr txBox="1">
            <a:spLocks/>
          </p:cNvSpPr>
          <p:nvPr/>
        </p:nvSpPr>
        <p:spPr>
          <a:xfrm>
            <a:off x="1087125" y="4139735"/>
            <a:ext cx="3097386"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Presenta:</a:t>
            </a:r>
          </a:p>
          <a:p>
            <a:pPr marL="0" indent="0" algn="ctr"/>
            <a:r>
              <a:rPr lang="es-MX" sz="1600" dirty="0">
                <a:latin typeface="Times New Roman" panose="02020603050405020304" pitchFamily="18" charset="0"/>
                <a:cs typeface="Times New Roman" panose="02020603050405020304" pitchFamily="18" charset="0"/>
              </a:rPr>
              <a:t>M. en C. Emmanuel de Jesús Velásquez Martínez</a:t>
            </a:r>
          </a:p>
        </p:txBody>
      </p:sp>
      <p:sp>
        <p:nvSpPr>
          <p:cNvPr id="6" name="Google Shape;290;p33">
            <a:extLst>
              <a:ext uri="{FF2B5EF4-FFF2-40B4-BE49-F238E27FC236}">
                <a16:creationId xmlns:a16="http://schemas.microsoft.com/office/drawing/2014/main" id="{05A58806-C90E-CEEE-8FAB-56F13072B27C}"/>
              </a:ext>
            </a:extLst>
          </p:cNvPr>
          <p:cNvSpPr txBox="1">
            <a:spLocks/>
          </p:cNvSpPr>
          <p:nvPr/>
        </p:nvSpPr>
        <p:spPr>
          <a:xfrm>
            <a:off x="4629496" y="4175902"/>
            <a:ext cx="3097386"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Asesor:</a:t>
            </a:r>
          </a:p>
          <a:p>
            <a:pPr marL="0" indent="0" algn="ctr"/>
            <a:r>
              <a:rPr lang="es-MX" sz="1600" dirty="0">
                <a:latin typeface="Times New Roman" panose="02020603050405020304" pitchFamily="18" charset="0"/>
                <a:cs typeface="Times New Roman" panose="02020603050405020304" pitchFamily="18" charset="0"/>
              </a:rPr>
              <a:t>Dr. Miguel Ángel Porta García</a:t>
            </a:r>
          </a:p>
        </p:txBody>
      </p:sp>
      <p:pic>
        <p:nvPicPr>
          <p:cNvPr id="7" name="Picture 2" descr="Secihti - Organizaciones - Observatorio Nacional de HCTI">
            <a:extLst>
              <a:ext uri="{FF2B5EF4-FFF2-40B4-BE49-F238E27FC236}">
                <a16:creationId xmlns:a16="http://schemas.microsoft.com/office/drawing/2014/main" id="{B596385E-14FA-2D5B-5411-324C48A3B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840" y="647515"/>
            <a:ext cx="4037199" cy="484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B9D1E-9860-03F8-39FD-8C19F182B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ACEFA-C4FF-0B8B-4693-8EEAAAA6DE60}"/>
              </a:ext>
            </a:extLst>
          </p:cNvPr>
          <p:cNvSpPr>
            <a:spLocks noGrp="1"/>
          </p:cNvSpPr>
          <p:nvPr>
            <p:ph type="title"/>
          </p:nvPr>
        </p:nvSpPr>
        <p:spPr>
          <a:xfrm>
            <a:off x="720000" y="254525"/>
            <a:ext cx="7704000" cy="572700"/>
          </a:xfrm>
        </p:spPr>
        <p:txBody>
          <a:bodyPr/>
          <a:lstStyle/>
          <a:p>
            <a:pPr algn="ctr"/>
            <a:r>
              <a:rPr lang="es-MX" b="1" noProof="0" dirty="0"/>
              <a:t>PLANTEAMIENTO DEL PROBLEMA (1)</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37D5720-84C8-E72D-34CA-6D913667F0FE}"/>
                  </a:ext>
                </a:extLst>
              </p:cNvPr>
              <p:cNvSpPr>
                <a:spLocks noGrp="1"/>
              </p:cNvSpPr>
              <p:nvPr>
                <p:ph type="body" idx="1"/>
              </p:nvPr>
            </p:nvSpPr>
            <p:spPr>
              <a:xfrm>
                <a:off x="720000" y="903330"/>
                <a:ext cx="7704000" cy="3904890"/>
              </a:xfrm>
            </p:spPr>
            <p:txBody>
              <a:bodyPr/>
              <a:lstStyle/>
              <a:p>
                <a:pPr marL="177800" indent="0" algn="just">
                  <a:buNone/>
                </a:pPr>
                <a:r>
                  <a:rPr lang="es-MX" sz="1600" dirty="0">
                    <a:latin typeface="Times New Roman" panose="02020603050405020304" pitchFamily="18" charset="0"/>
                    <a:cs typeface="Times New Roman" panose="02020603050405020304" pitchFamily="18" charset="0"/>
                  </a:rPr>
                  <a:t>De acuerdo con </a:t>
                </a:r>
                <a:r>
                  <a:rPr lang="es-MX" sz="1600" dirty="0" err="1">
                    <a:latin typeface="Times New Roman" panose="02020603050405020304" pitchFamily="18" charset="0"/>
                    <a:cs typeface="Times New Roman" panose="02020603050405020304" pitchFamily="18" charset="0"/>
                  </a:rPr>
                  <a:t>Yadav</a:t>
                </a:r>
                <a:r>
                  <a:rPr lang="es-MX" sz="1600" dirty="0">
                    <a:latin typeface="Times New Roman" panose="02020603050405020304" pitchFamily="18" charset="0"/>
                    <a:cs typeface="Times New Roman" panose="02020603050405020304" pitchFamily="18" charset="0"/>
                  </a:rPr>
                  <a:t> et al., (2020) y </a:t>
                </a:r>
                <a:r>
                  <a:rPr lang="es-MX" sz="1600" dirty="0" err="1">
                    <a:latin typeface="Times New Roman" panose="02020603050405020304" pitchFamily="18" charset="0"/>
                    <a:cs typeface="Times New Roman" panose="02020603050405020304" pitchFamily="18" charset="0"/>
                  </a:rPr>
                  <a:t>Kawala-Sterniuk</a:t>
                </a:r>
                <a:r>
                  <a:rPr lang="es-MX" sz="1600" dirty="0">
                    <a:latin typeface="Times New Roman" panose="02020603050405020304" pitchFamily="18" charset="0"/>
                    <a:cs typeface="Times New Roman" panose="02020603050405020304" pitchFamily="18" charset="0"/>
                  </a:rPr>
                  <a:t> et al., (2021) los artefactos y ruido presente en señales EEG, considera la siguiente ecuación:</a:t>
                </a: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endParaRPr lang="es-MX" sz="1600" dirty="0">
                  <a:latin typeface="Times New Roman" panose="02020603050405020304" pitchFamily="18" charset="0"/>
                  <a:cs typeface="Times New Roman" panose="02020603050405020304" pitchFamily="18" charset="0"/>
                </a:endParaRPr>
              </a:p>
              <a:p>
                <a:pPr marL="177800" indent="0" algn="just">
                  <a:buNone/>
                </a:pPr>
                <a:r>
                  <a:rPr lang="es-MX" sz="1600" dirty="0">
                    <a:latin typeface="Times New Roman" panose="02020603050405020304" pitchFamily="18" charset="0"/>
                    <a:cs typeface="Times New Roman" panose="02020603050405020304" pitchFamily="18" charset="0"/>
                  </a:rPr>
                  <a:t>Donde:</a:t>
                </a:r>
              </a:p>
              <a:p>
                <a:pPr marL="920750" lvl="2" indent="-285750" algn="just">
                  <a:buSzPts val="800"/>
                </a:pPr>
                <a14:m>
                  <m:oMath xmlns:m="http://schemas.openxmlformats.org/officeDocument/2006/math">
                    <m:r>
                      <a:rPr lang="en-US" sz="1600">
                        <a:latin typeface="Cambria Math" panose="02040503050406030204" pitchFamily="18" charset="0"/>
                      </a:rPr>
                      <m:t>𝑥</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es la señal EEG medida.</a:t>
                </a:r>
              </a:p>
              <a:p>
                <a:pPr marL="920750" lvl="2" indent="-285750" algn="just">
                  <a:buSzPts val="800"/>
                </a:pPr>
                <a:r>
                  <a:rPr lang="en-US" sz="1600" dirty="0">
                    <a:latin typeface="Times New Roman" panose="02020603050405020304" pitchFamily="18" charset="0"/>
                    <a:cs typeface="Times New Roman" panose="02020603050405020304" pitchFamily="18" charset="0"/>
                  </a:rPr>
                  <a:t>s</a:t>
                </a:r>
                <a14:m>
                  <m:oMath xmlns:m="http://schemas.openxmlformats.org/officeDocument/2006/math">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es la señal de interés producida por las neuronas.</a:t>
                </a:r>
              </a:p>
              <a:p>
                <a:pPr marL="920750" lvl="2" indent="-285750" algn="just">
                  <a:buSzPts val="800"/>
                </a:pPr>
                <a14:m>
                  <m:oMath xmlns:m="http://schemas.openxmlformats.org/officeDocument/2006/math">
                    <m:r>
                      <a:rPr lang="es-MX" sz="1600" b="0" i="1" smtClean="0">
                        <a:latin typeface="Cambria Math" panose="02040503050406030204" pitchFamily="18" charset="0"/>
                      </a:rPr>
                      <m:t>𝑛</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son los artefactos y/o ruido no deseados.</a:t>
                </a:r>
              </a:p>
              <a:p>
                <a:pPr marL="177800" indent="0" algn="just">
                  <a:buNone/>
                </a:pPr>
                <a:r>
                  <a:rPr lang="es-MX" sz="1600" dirty="0">
                    <a:latin typeface="Times New Roman" panose="02020603050405020304" pitchFamily="18" charset="0"/>
                    <a:cs typeface="Times New Roman" panose="02020603050405020304" pitchFamily="18" charset="0"/>
                  </a:rPr>
                  <a:t>El objetivo es detectar y mitigar la presencia de </a:t>
                </a:r>
                <a14:m>
                  <m:oMath xmlns:m="http://schemas.openxmlformats.org/officeDocument/2006/math">
                    <m:r>
                      <a:rPr lang="en-US" sz="1600">
                        <a:latin typeface="Cambria Math" panose="02040503050406030204" pitchFamily="18" charset="0"/>
                      </a:rPr>
                      <m:t>𝑛</m:t>
                    </m:r>
                    <m:d>
                      <m:dPr>
                        <m:ctrlPr>
                          <a:rPr lang="en-US" sz="1600" i="1">
                            <a:latin typeface="Cambria Math" panose="02040503050406030204" pitchFamily="18" charset="0"/>
                          </a:rPr>
                        </m:ctrlPr>
                      </m:dPr>
                      <m:e>
                        <m:r>
                          <a:rPr lang="en-US" sz="1600">
                            <a:latin typeface="Cambria Math" panose="02040503050406030204" pitchFamily="18" charset="0"/>
                          </a:rPr>
                          <m:t>𝑡</m:t>
                        </m:r>
                      </m:e>
                    </m:d>
                  </m:oMath>
                </a14:m>
                <a:r>
                  <a:rPr lang="es-MX" sz="1600" dirty="0">
                    <a:latin typeface="Times New Roman" panose="02020603050405020304" pitchFamily="18" charset="0"/>
                    <a:cs typeface="Times New Roman" panose="02020603050405020304" pitchFamily="18" charset="0"/>
                  </a:rPr>
                  <a:t> de la señal medida. </a:t>
                </a:r>
              </a:p>
            </p:txBody>
          </p:sp>
        </mc:Choice>
        <mc:Fallback xmlns="">
          <p:sp>
            <p:nvSpPr>
              <p:cNvPr id="3" name="Text Placeholder 2">
                <a:extLst>
                  <a:ext uri="{FF2B5EF4-FFF2-40B4-BE49-F238E27FC236}">
                    <a16:creationId xmlns:a16="http://schemas.microsoft.com/office/drawing/2014/main" id="{A37D5720-84C8-E72D-34CA-6D913667F0FE}"/>
                  </a:ext>
                </a:extLst>
              </p:cNvPr>
              <p:cNvSpPr>
                <a:spLocks noGrp="1" noRot="1" noChangeAspect="1" noMove="1" noResize="1" noEditPoints="1" noAdjustHandles="1" noChangeArrowheads="1" noChangeShapeType="1" noTextEdit="1"/>
              </p:cNvSpPr>
              <p:nvPr>
                <p:ph type="body" idx="1"/>
              </p:nvPr>
            </p:nvSpPr>
            <p:spPr>
              <a:xfrm>
                <a:off x="720000" y="903330"/>
                <a:ext cx="7704000" cy="3904890"/>
              </a:xfrm>
              <a:blipFill>
                <a:blip r:embed="rId2"/>
                <a:stretch>
                  <a:fillRect r="-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6C03A2-B077-1F8E-DA1A-7B6573C3339F}"/>
                  </a:ext>
                </a:extLst>
              </p:cNvPr>
              <p:cNvSpPr txBox="1"/>
              <p:nvPr/>
            </p:nvSpPr>
            <p:spPr>
              <a:xfrm>
                <a:off x="3101437" y="2206683"/>
                <a:ext cx="29354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𝒙</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r>
                        <a:rPr lang="en-US" sz="2800" b="1" i="1">
                          <a:latin typeface="Cambria Math" panose="02040503050406030204" pitchFamily="18" charset="0"/>
                        </a:rPr>
                        <m:t>=</m:t>
                      </m:r>
                      <m:r>
                        <a:rPr lang="en-US" sz="2800" b="1" i="1">
                          <a:latin typeface="Cambria Math" panose="02040503050406030204" pitchFamily="18" charset="0"/>
                        </a:rPr>
                        <m:t>𝒔</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r>
                        <a:rPr lang="en-US" sz="2800" b="1" i="1">
                          <a:latin typeface="Cambria Math" panose="02040503050406030204" pitchFamily="18" charset="0"/>
                        </a:rPr>
                        <m:t>+</m:t>
                      </m:r>
                      <m:r>
                        <a:rPr lang="es-MX" sz="2800" b="1" i="1" smtClean="0">
                          <a:latin typeface="Cambria Math" panose="02040503050406030204" pitchFamily="18" charset="0"/>
                        </a:rPr>
                        <m:t>𝒏</m:t>
                      </m:r>
                      <m:d>
                        <m:dPr>
                          <m:ctrlPr>
                            <a:rPr lang="en-US" sz="2800" b="1" i="1">
                              <a:latin typeface="Cambria Math" panose="02040503050406030204" pitchFamily="18" charset="0"/>
                            </a:rPr>
                          </m:ctrlPr>
                        </m:dPr>
                        <m:e>
                          <m:r>
                            <a:rPr lang="en-US" sz="2800" b="1" i="1">
                              <a:latin typeface="Cambria Math" panose="02040503050406030204" pitchFamily="18" charset="0"/>
                            </a:rPr>
                            <m:t>𝒕</m:t>
                          </m:r>
                        </m:e>
                      </m:d>
                    </m:oMath>
                  </m:oMathPara>
                </a14:m>
                <a:endParaRPr lang="es-MX" sz="2800" b="1"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176C03A2-B077-1F8E-DA1A-7B6573C3339F}"/>
                  </a:ext>
                </a:extLst>
              </p:cNvPr>
              <p:cNvSpPr txBox="1">
                <a:spLocks noRot="1" noChangeAspect="1" noMove="1" noResize="1" noEditPoints="1" noAdjustHandles="1" noChangeArrowheads="1" noChangeShapeType="1" noTextEdit="1"/>
              </p:cNvSpPr>
              <p:nvPr/>
            </p:nvSpPr>
            <p:spPr>
              <a:xfrm>
                <a:off x="3101437" y="2206683"/>
                <a:ext cx="2935483" cy="430887"/>
              </a:xfrm>
              <a:prstGeom prst="rect">
                <a:avLst/>
              </a:prstGeom>
              <a:blipFill>
                <a:blip r:embed="rId3"/>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8D5CDF29-7B1D-1FB4-2ECA-8948C6C1814B}"/>
              </a:ext>
            </a:extLst>
          </p:cNvPr>
          <p:cNvSpPr/>
          <p:nvPr/>
        </p:nvSpPr>
        <p:spPr>
          <a:xfrm>
            <a:off x="4946073" y="2149533"/>
            <a:ext cx="1142991" cy="567690"/>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0944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B2BF1-84FE-21A1-3DAA-531BC6D521B7}"/>
              </a:ext>
            </a:extLst>
          </p:cNvPr>
          <p:cNvSpPr>
            <a:spLocks noGrp="1"/>
          </p:cNvSpPr>
          <p:nvPr>
            <p:ph type="title"/>
          </p:nvPr>
        </p:nvSpPr>
        <p:spPr/>
        <p:txBody>
          <a:bodyPr/>
          <a:lstStyle/>
          <a:p>
            <a:pPr algn="ctr"/>
            <a:r>
              <a:rPr lang="es-MX" b="1" noProof="0" dirty="0"/>
              <a:t>PLANTEAMIENTO DEL PROBLEMA (2)</a:t>
            </a:r>
            <a:endParaRPr lang="en-US" dirty="0"/>
          </a:p>
        </p:txBody>
      </p:sp>
      <p:graphicFrame>
        <p:nvGraphicFramePr>
          <p:cNvPr id="4" name="Tabla 3">
            <a:extLst>
              <a:ext uri="{FF2B5EF4-FFF2-40B4-BE49-F238E27FC236}">
                <a16:creationId xmlns:a16="http://schemas.microsoft.com/office/drawing/2014/main" id="{F23CEF14-6B98-0C81-E7BB-5ECE6756D7C0}"/>
              </a:ext>
            </a:extLst>
          </p:cNvPr>
          <p:cNvGraphicFramePr>
            <a:graphicFrameLocks noGrp="1"/>
          </p:cNvGraphicFramePr>
          <p:nvPr>
            <p:extLst>
              <p:ext uri="{D42A27DB-BD31-4B8C-83A1-F6EECF244321}">
                <p14:modId xmlns:p14="http://schemas.microsoft.com/office/powerpoint/2010/main" val="3055884140"/>
              </p:ext>
            </p:extLst>
          </p:nvPr>
        </p:nvGraphicFramePr>
        <p:xfrm>
          <a:off x="489568" y="1733550"/>
          <a:ext cx="8164864" cy="1676400"/>
        </p:xfrm>
        <a:graphic>
          <a:graphicData uri="http://schemas.openxmlformats.org/drawingml/2006/table">
            <a:tbl>
              <a:tblPr firstRow="1" bandRow="1">
                <a:tableStyleId>{57D3CEEF-1FBE-4C0B-BF5B-973A6B0E033A}</a:tableStyleId>
              </a:tblPr>
              <a:tblGrid>
                <a:gridCol w="4082432">
                  <a:extLst>
                    <a:ext uri="{9D8B030D-6E8A-4147-A177-3AD203B41FA5}">
                      <a16:colId xmlns:a16="http://schemas.microsoft.com/office/drawing/2014/main" val="878350949"/>
                    </a:ext>
                  </a:extLst>
                </a:gridCol>
                <a:gridCol w="4082432">
                  <a:extLst>
                    <a:ext uri="{9D8B030D-6E8A-4147-A177-3AD203B41FA5}">
                      <a16:colId xmlns:a16="http://schemas.microsoft.com/office/drawing/2014/main" val="955793636"/>
                    </a:ext>
                  </a:extLst>
                </a:gridCol>
              </a:tblGrid>
              <a:tr h="233435">
                <a:tc>
                  <a:txBody>
                    <a:bodyPr/>
                    <a:lstStyle/>
                    <a:p>
                      <a:pPr algn="ctr"/>
                      <a:r>
                        <a:rPr lang="es-MX" b="1" noProof="0" dirty="0">
                          <a:latin typeface="Times New Roman" panose="02020603050405020304" pitchFamily="18" charset="0"/>
                          <a:cs typeface="Times New Roman" panose="02020603050405020304" pitchFamily="18" charset="0"/>
                        </a:rPr>
                        <a:t>Hipótesis tradicional en aprendizaje automático</a:t>
                      </a:r>
                    </a:p>
                  </a:txBody>
                  <a:tcPr/>
                </a:tc>
                <a:tc>
                  <a:txBody>
                    <a:bodyPr/>
                    <a:lstStyle/>
                    <a:p>
                      <a:pPr algn="ctr"/>
                      <a:r>
                        <a:rPr lang="es-MX" b="1" noProof="0" dirty="0">
                          <a:latin typeface="Times New Roman" panose="02020603050405020304" pitchFamily="18" charset="0"/>
                          <a:cs typeface="Times New Roman" panose="02020603050405020304" pitchFamily="18" charset="0"/>
                        </a:rPr>
                        <a:t>Nuestro contexto</a:t>
                      </a:r>
                    </a:p>
                  </a:txBody>
                  <a:tcPr/>
                </a:tc>
                <a:extLst>
                  <a:ext uri="{0D108BD9-81ED-4DB2-BD59-A6C34878D82A}">
                    <a16:rowId xmlns:a16="http://schemas.microsoft.com/office/drawing/2014/main" val="257579591"/>
                  </a:ext>
                </a:extLst>
              </a:tr>
              <a:tr h="942914">
                <a:tc>
                  <a:txBody>
                    <a:bodyPr/>
                    <a:lstStyle/>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Tenemos acceso a datos de entrenamiento.</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Los conjuntos de datos de entrenamiento y prueba comparte la misma distribución de probabilidad.</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Se ocupa que un modelo generalice a nuevos datos.</a:t>
                      </a:r>
                    </a:p>
                    <a:p>
                      <a:pPr marL="285750" indent="-285750" algn="just">
                        <a:buFont typeface="Arial" panose="020B0604020202020204" pitchFamily="34" charset="0"/>
                        <a:buChar char="•"/>
                      </a:pPr>
                      <a:endParaRPr lang="es-MX" noProof="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Problema cuando los datos provienen de diferentes dominios.</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Las distribuciones son diferentes pero están relacionadas.</a:t>
                      </a:r>
                    </a:p>
                    <a:p>
                      <a:pPr marL="285750" indent="-285750" algn="just">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Evitar un modelo de talla única.</a:t>
                      </a:r>
                    </a:p>
                  </a:txBody>
                  <a:tcPr/>
                </a:tc>
                <a:extLst>
                  <a:ext uri="{0D108BD9-81ED-4DB2-BD59-A6C34878D82A}">
                    <a16:rowId xmlns:a16="http://schemas.microsoft.com/office/drawing/2014/main" val="1890456051"/>
                  </a:ext>
                </a:extLst>
              </a:tr>
            </a:tbl>
          </a:graphicData>
        </a:graphic>
      </p:graphicFrame>
      <p:pic>
        <p:nvPicPr>
          <p:cNvPr id="5" name="Picture 4">
            <a:extLst>
              <a:ext uri="{FF2B5EF4-FFF2-40B4-BE49-F238E27FC236}">
                <a16:creationId xmlns:a16="http://schemas.microsoft.com/office/drawing/2014/main" id="{F689FDA8-A1E6-6EE9-060C-4065066C5496}"/>
              </a:ext>
            </a:extLst>
          </p:cNvPr>
          <p:cNvPicPr>
            <a:picLocks noChangeAspect="1"/>
          </p:cNvPicPr>
          <p:nvPr/>
        </p:nvPicPr>
        <p:blipFill>
          <a:blip r:embed="rId2"/>
          <a:stretch>
            <a:fillRect/>
          </a:stretch>
        </p:blipFill>
        <p:spPr>
          <a:xfrm>
            <a:off x="489568" y="328724"/>
            <a:ext cx="8164864" cy="4061974"/>
          </a:xfrm>
          <a:prstGeom prst="rect">
            <a:avLst/>
          </a:prstGeom>
        </p:spPr>
      </p:pic>
      <p:sp>
        <p:nvSpPr>
          <p:cNvPr id="8" name="Rectangle 20">
            <a:extLst>
              <a:ext uri="{FF2B5EF4-FFF2-40B4-BE49-F238E27FC236}">
                <a16:creationId xmlns:a16="http://schemas.microsoft.com/office/drawing/2014/main" id="{319AC62F-50BA-803B-8B8F-AD8A28B204D0}"/>
              </a:ext>
            </a:extLst>
          </p:cNvPr>
          <p:cNvSpPr/>
          <p:nvPr/>
        </p:nvSpPr>
        <p:spPr>
          <a:xfrm>
            <a:off x="580980" y="45069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6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Problema de adaptación de dominio.</a:t>
            </a:r>
          </a:p>
        </p:txBody>
      </p:sp>
    </p:spTree>
    <p:extLst>
      <p:ext uri="{BB962C8B-B14F-4D97-AF65-F5344CB8AC3E}">
        <p14:creationId xmlns:p14="http://schemas.microsoft.com/office/powerpoint/2010/main" val="246702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A8906-3CFE-560D-BD9A-19690A255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8C3A8-EE3E-4B54-0E82-B59C396BE768}"/>
              </a:ext>
            </a:extLst>
          </p:cNvPr>
          <p:cNvSpPr>
            <a:spLocks noGrp="1"/>
          </p:cNvSpPr>
          <p:nvPr>
            <p:ph type="title"/>
          </p:nvPr>
        </p:nvSpPr>
        <p:spPr>
          <a:xfrm>
            <a:off x="720000" y="345965"/>
            <a:ext cx="7704000" cy="572700"/>
          </a:xfrm>
        </p:spPr>
        <p:txBody>
          <a:bodyPr/>
          <a:lstStyle/>
          <a:p>
            <a:pPr algn="ctr"/>
            <a:r>
              <a:rPr lang="es-MX" b="1" noProof="0" dirty="0"/>
              <a:t>OBJETIVO</a:t>
            </a:r>
          </a:p>
        </p:txBody>
      </p:sp>
      <p:sp>
        <p:nvSpPr>
          <p:cNvPr id="3" name="Text Placeholder 2">
            <a:extLst>
              <a:ext uri="{FF2B5EF4-FFF2-40B4-BE49-F238E27FC236}">
                <a16:creationId xmlns:a16="http://schemas.microsoft.com/office/drawing/2014/main" id="{99AA6A5F-62C7-1046-B80E-2C664FBB73D1}"/>
              </a:ext>
            </a:extLst>
          </p:cNvPr>
          <p:cNvSpPr>
            <a:spLocks noGrp="1"/>
          </p:cNvSpPr>
          <p:nvPr>
            <p:ph type="body" idx="1"/>
          </p:nvPr>
        </p:nvSpPr>
        <p:spPr>
          <a:xfrm>
            <a:off x="720000" y="900260"/>
            <a:ext cx="7704000" cy="928540"/>
          </a:xfrm>
        </p:spPr>
        <p:txBody>
          <a:bodyPr/>
          <a:lstStyle/>
          <a:p>
            <a:pPr algn="just"/>
            <a:r>
              <a:rPr lang="es-MX" b="0" i="0" dirty="0">
                <a:solidFill>
                  <a:srgbClr val="000000"/>
                </a:solidFill>
                <a:effectLst/>
                <a:latin typeface="Times New Roman" panose="02020603050405020304" pitchFamily="18" charset="0"/>
                <a:cs typeface="Times New Roman" panose="02020603050405020304" pitchFamily="18" charset="0"/>
              </a:rPr>
              <a:t>Desarrollar y evaluar un enfoque basado en técnicas de aprendizaje profundo con adaptación de dominio, con el fin de mejorar la detección y eliminación de artefactos fisiológicos y no fisiológicos en señales de electroencefalografía.</a:t>
            </a:r>
            <a:endParaRPr lang="es-MX"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847BAA3C-6FAB-4743-F6DB-6F6F761A2E85}"/>
              </a:ext>
            </a:extLst>
          </p:cNvPr>
          <p:cNvSpPr txBox="1">
            <a:spLocks/>
          </p:cNvSpPr>
          <p:nvPr/>
        </p:nvSpPr>
        <p:spPr>
          <a:xfrm>
            <a:off x="720000" y="19139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OBJETIVOS PARTICULARES</a:t>
            </a:r>
          </a:p>
        </p:txBody>
      </p:sp>
      <p:sp>
        <p:nvSpPr>
          <p:cNvPr id="5" name="Text Placeholder 2">
            <a:extLst>
              <a:ext uri="{FF2B5EF4-FFF2-40B4-BE49-F238E27FC236}">
                <a16:creationId xmlns:a16="http://schemas.microsoft.com/office/drawing/2014/main" id="{94A52322-AF50-EC6E-C423-FE1A57BA2352}"/>
              </a:ext>
            </a:extLst>
          </p:cNvPr>
          <p:cNvSpPr txBox="1">
            <a:spLocks/>
          </p:cNvSpPr>
          <p:nvPr/>
        </p:nvSpPr>
        <p:spPr>
          <a:xfrm>
            <a:off x="720000" y="2573482"/>
            <a:ext cx="7704000" cy="2000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Hanken Grotesk"/>
              <a:buChar char="●"/>
              <a:defRPr sz="1400" b="0" i="0" u="none" strike="noStrike" cap="none">
                <a:solidFill>
                  <a:schemeClr val="dk1"/>
                </a:solidFill>
                <a:latin typeface="Hanken Grotesk"/>
                <a:ea typeface="Hanken Grotesk"/>
                <a:cs typeface="Hanken Grotesk"/>
                <a:sym typeface="Hanken Grotesk"/>
              </a:defRPr>
            </a:lvl1pPr>
            <a:lvl2pPr marL="914400" marR="0" lvl="1"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2pPr>
            <a:lvl3pPr marL="1371600" marR="0" lvl="2"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3pPr>
            <a:lvl4pPr marL="1828800" marR="0" lvl="3"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4pPr>
            <a:lvl5pPr marL="2286000" marR="0" lvl="4"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5pPr>
            <a:lvl6pPr marL="2743200" marR="0" lvl="5"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6pPr>
            <a:lvl7pPr marL="3200400" marR="0" lvl="6"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7pPr>
            <a:lvl8pPr marL="3657600" marR="0" lvl="7"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8pPr>
            <a:lvl9pPr marL="4114800" marR="0" lvl="8"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9pPr>
          </a:lstStyle>
          <a:p>
            <a:pPr algn="just"/>
            <a:r>
              <a:rPr lang="es-MX" b="0" i="0" dirty="0">
                <a:solidFill>
                  <a:srgbClr val="000000"/>
                </a:solidFill>
                <a:effectLst/>
                <a:latin typeface="Times New Roman" panose="02020603050405020304" pitchFamily="18" charset="0"/>
                <a:cs typeface="Times New Roman" panose="02020603050405020304" pitchFamily="18" charset="0"/>
              </a:rPr>
              <a:t>Analizar qué enfoque basado en clasificación y/o de regresión ofrece un mejor rendimiento para la detección y eliminación efectiva de artefactos como EOG, EMG, CHEW, SHIV y ELPP.</a:t>
            </a:r>
          </a:p>
          <a:p>
            <a:pPr algn="just"/>
            <a:r>
              <a:rPr lang="es-MX" b="0" i="0" dirty="0">
                <a:solidFill>
                  <a:srgbClr val="000000"/>
                </a:solidFill>
                <a:effectLst/>
                <a:latin typeface="Times New Roman" panose="02020603050405020304" pitchFamily="18" charset="0"/>
                <a:cs typeface="Times New Roman" panose="02020603050405020304" pitchFamily="18" charset="0"/>
              </a:rPr>
              <a:t>Analizar los resultados obtenidos para evaluar la eficacia de los enfoques desarrollados de adaptación de dominio en tareas de clasificación y regresión, considerando precisión y capacidad de generalización de artefactos en las señales EEG.</a:t>
            </a:r>
          </a:p>
          <a:p>
            <a:pPr algn="just"/>
            <a:r>
              <a:rPr lang="es-MX" b="0" i="0" dirty="0">
                <a:solidFill>
                  <a:srgbClr val="000000"/>
                </a:solidFill>
                <a:effectLst/>
                <a:latin typeface="Times New Roman" panose="02020603050405020304" pitchFamily="18" charset="0"/>
                <a:cs typeface="Times New Roman" panose="02020603050405020304" pitchFamily="18" charset="0"/>
              </a:rPr>
              <a:t>Implementar el modelo a manera de herramienta y en hardware para realizar predicciones en tiempo real para detectar y/o eliminar artefactos.</a:t>
            </a:r>
          </a:p>
        </p:txBody>
      </p:sp>
    </p:spTree>
    <p:extLst>
      <p:ext uri="{BB962C8B-B14F-4D97-AF65-F5344CB8AC3E}">
        <p14:creationId xmlns:p14="http://schemas.microsoft.com/office/powerpoint/2010/main" val="110116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47E39560-B05E-2810-F56E-D2AC666A0C12}"/>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373C6DEB-DECC-6305-3DA8-737DCA88FD41}"/>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9AD3D428-14CB-8DE1-193E-F8AAC56534AA}"/>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B150E536-99E4-E8D1-E8F9-93929C208D13}"/>
              </a:ext>
            </a:extLst>
          </p:cNvPr>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Estado del arte</a:t>
            </a:r>
            <a:endParaRPr dirty="0"/>
          </a:p>
        </p:txBody>
      </p:sp>
      <p:sp>
        <p:nvSpPr>
          <p:cNvPr id="331" name="Google Shape;331;p36">
            <a:extLst>
              <a:ext uri="{FF2B5EF4-FFF2-40B4-BE49-F238E27FC236}">
                <a16:creationId xmlns:a16="http://schemas.microsoft.com/office/drawing/2014/main" id="{4D0DA957-F0A6-C402-DBD7-AC346D14504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extLst>
      <p:ext uri="{BB962C8B-B14F-4D97-AF65-F5344CB8AC3E}">
        <p14:creationId xmlns:p14="http://schemas.microsoft.com/office/powerpoint/2010/main" val="3088281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0FF2-5251-DA7F-D62C-68F9F8A2C82C}"/>
              </a:ext>
            </a:extLst>
          </p:cNvPr>
          <p:cNvSpPr>
            <a:spLocks noGrp="1"/>
          </p:cNvSpPr>
          <p:nvPr>
            <p:ph type="title"/>
          </p:nvPr>
        </p:nvSpPr>
        <p:spPr>
          <a:xfrm>
            <a:off x="720000" y="236225"/>
            <a:ext cx="7704000" cy="572700"/>
          </a:xfrm>
        </p:spPr>
        <p:txBody>
          <a:bodyPr/>
          <a:lstStyle/>
          <a:p>
            <a:pPr algn="ctr"/>
            <a:r>
              <a:rPr lang="es-MX" b="1" noProof="0" dirty="0"/>
              <a:t>ESTADO DEL ARTE (1)</a:t>
            </a:r>
            <a:endParaRPr lang="es-MX" dirty="0"/>
          </a:p>
        </p:txBody>
      </p:sp>
      <p:graphicFrame>
        <p:nvGraphicFramePr>
          <p:cNvPr id="4" name="Table 3">
            <a:extLst>
              <a:ext uri="{FF2B5EF4-FFF2-40B4-BE49-F238E27FC236}">
                <a16:creationId xmlns:a16="http://schemas.microsoft.com/office/drawing/2014/main" id="{08DAB394-3DC8-D3EB-ECF2-44B4AAE56CD9}"/>
              </a:ext>
            </a:extLst>
          </p:cNvPr>
          <p:cNvGraphicFramePr>
            <a:graphicFrameLocks noGrp="1"/>
          </p:cNvGraphicFramePr>
          <p:nvPr>
            <p:extLst>
              <p:ext uri="{D42A27DB-BD31-4B8C-83A1-F6EECF244321}">
                <p14:modId xmlns:p14="http://schemas.microsoft.com/office/powerpoint/2010/main" val="1028654306"/>
              </p:ext>
            </p:extLst>
          </p:nvPr>
        </p:nvGraphicFramePr>
        <p:xfrm>
          <a:off x="236220" y="1362084"/>
          <a:ext cx="8671559" cy="3545191"/>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6682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Kim &amp; Keene (2019)</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TUH EEG Corpus</a:t>
                      </a:r>
                      <a:r>
                        <a:rPr lang="es-MX" sz="1400" dirty="0">
                          <a:latin typeface="Times New Roman" panose="02020603050405020304" pitchFamily="18" charset="0"/>
                          <a:cs typeface="Times New Roman" panose="02020603050405020304" pitchFamily="18" charset="0"/>
                        </a:rPr>
                        <a:t> </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CNN + LSTM</a:t>
                      </a: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Dominio del tiempo</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Exactitud = 67.6%; inferencia en Raspberry Pi de 0.018 s</a:t>
                      </a:r>
                      <a:r>
                        <a:rPr lang="es-MX" sz="1400" dirty="0">
                          <a:latin typeface="Times New Roman" panose="02020603050405020304" pitchFamily="18" charset="0"/>
                          <a:cs typeface="Times New Roman" panose="02020603050405020304" pitchFamily="18" charset="0"/>
                        </a:rPr>
                        <a:t> </a:t>
                      </a:r>
                    </a:p>
                  </a:txBody>
                  <a:tcPr anchor="ctr"/>
                </a:tc>
                <a:extLst>
                  <a:ext uri="{0D108BD9-81ED-4DB2-BD59-A6C34878D82A}">
                    <a16:rowId xmlns:a16="http://schemas.microsoft.com/office/drawing/2014/main" val="1743687121"/>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err="1">
                          <a:latin typeface="Times New Roman" panose="02020603050405020304" pitchFamily="18" charset="0"/>
                          <a:cs typeface="Times New Roman" panose="02020603050405020304" pitchFamily="18" charset="0"/>
                        </a:rPr>
                        <a:t>Bahador</a:t>
                      </a:r>
                      <a:r>
                        <a:rPr lang="es-MX" sz="1400" dirty="0">
                          <a:latin typeface="Times New Roman" panose="02020603050405020304" pitchFamily="18" charset="0"/>
                          <a:cs typeface="Times New Roman" panose="02020603050405020304" pitchFamily="18" charset="0"/>
                        </a:rPr>
                        <a:t> et al. (2020)</a:t>
                      </a:r>
                    </a:p>
                  </a:txBody>
                  <a:tcPr anchor="ctr"/>
                </a:tc>
                <a:tc>
                  <a:txBody>
                    <a:bodyPr/>
                    <a:lstStyle/>
                    <a:p>
                      <a:pPr algn="ctr"/>
                      <a:r>
                        <a:rPr lang="es-MX" sz="1400" dirty="0">
                          <a:latin typeface="Times New Roman" panose="02020603050405020304" pitchFamily="18" charset="0"/>
                          <a:cs typeface="Times New Roman" panose="02020603050405020304" pitchFamily="18" charset="0"/>
                        </a:rPr>
                        <a:t>Oulu ICU (UCI)</a:t>
                      </a:r>
                    </a:p>
                  </a:txBody>
                  <a:tcPr anchor="ctr"/>
                </a:tc>
                <a:tc>
                  <a:txBody>
                    <a:bodyPr/>
                    <a:lstStyle/>
                    <a:p>
                      <a:pPr marL="285750" indent="-285750">
                        <a:buFont typeface="Arial" panose="020B0604020202020204" pitchFamily="34" charset="0"/>
                        <a:buChar char="•"/>
                      </a:pPr>
                      <a:r>
                        <a:rPr lang="es-MX" sz="1400" noProof="0" dirty="0">
                          <a:latin typeface="Times New Roman" panose="02020603050405020304" pitchFamily="18" charset="0"/>
                          <a:cs typeface="Times New Roman" panose="02020603050405020304" pitchFamily="18" charset="0"/>
                        </a:rPr>
                        <a:t>CNN</a:t>
                      </a:r>
                      <a:endParaRPr lang="es-MX" sz="1400" noProof="0" dirty="0">
                        <a:latin typeface="Times New Roman" panose="02020603050405020304" pitchFamily="18" charset="0"/>
                        <a:cs typeface="Times New Roman" panose="02020603050405020304" pitchFamily="18" charset="0"/>
                        <a:sym typeface="Arial"/>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Dominio de las frecuencias</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Exactitud = 92.3%</a:t>
                      </a:r>
                    </a:p>
                  </a:txBody>
                  <a:tcPr anchor="ctr"/>
                </a:tc>
                <a:extLst>
                  <a:ext uri="{0D108BD9-81ED-4DB2-BD59-A6C34878D82A}">
                    <a16:rowId xmlns:a16="http://schemas.microsoft.com/office/drawing/2014/main" val="1761883091"/>
                  </a:ext>
                </a:extLst>
              </a:tr>
              <a:tr h="473373">
                <a:tc>
                  <a:txBody>
                    <a:bodyPr/>
                    <a:lstStyle/>
                    <a:p>
                      <a:r>
                        <a:rPr lang="es-MX" sz="1400" dirty="0">
                          <a:latin typeface="Times New Roman" panose="02020603050405020304" pitchFamily="18" charset="0"/>
                          <a:cs typeface="Times New Roman" panose="02020603050405020304" pitchFamily="18" charset="0"/>
                        </a:rPr>
                        <a:t>Saba-</a:t>
                      </a:r>
                      <a:r>
                        <a:rPr lang="es-MX" sz="1400" dirty="0" err="1">
                          <a:latin typeface="Times New Roman" panose="02020603050405020304" pitchFamily="18" charset="0"/>
                          <a:cs typeface="Times New Roman" panose="02020603050405020304" pitchFamily="18" charset="0"/>
                        </a:rPr>
                        <a:t>Sadiya</a:t>
                      </a:r>
                      <a:r>
                        <a:rPr lang="es-MX" sz="1400" dirty="0">
                          <a:latin typeface="Times New Roman" panose="02020603050405020304" pitchFamily="18" charset="0"/>
                          <a:cs typeface="Times New Roman" panose="02020603050405020304" pitchFamily="18" charset="0"/>
                        </a:rPr>
                        <a:t> et al. (2021)</a:t>
                      </a:r>
                    </a:p>
                  </a:txBody>
                  <a:tcPr anchor="ctr"/>
                </a:tc>
                <a:tc>
                  <a:txBody>
                    <a:bodyPr/>
                    <a:lstStyle/>
                    <a:p>
                      <a:pPr algn="ctr"/>
                      <a:r>
                        <a:rPr lang="es-MX" sz="1400" dirty="0">
                          <a:latin typeface="Times New Roman" panose="02020603050405020304" pitchFamily="18" charset="0"/>
                          <a:cs typeface="Times New Roman" panose="02020603050405020304" pitchFamily="18" charset="0"/>
                        </a:rPr>
                        <a:t>—</a:t>
                      </a:r>
                    </a:p>
                  </a:txBody>
                  <a:tcPr anchor="ctr"/>
                </a:tc>
                <a:tc>
                  <a:txBody>
                    <a:bodyPr/>
                    <a:lstStyle/>
                    <a:p>
                      <a:pPr marL="285750" indent="-285750">
                        <a:buFont typeface="Arial" panose="020B0604020202020204" pitchFamily="34" charset="0"/>
                        <a:buChar char="•"/>
                      </a:pPr>
                      <a:r>
                        <a:rPr lang="es-MX" sz="1400" dirty="0" err="1">
                          <a:latin typeface="Times New Roman" panose="02020603050405020304" pitchFamily="18" charset="0"/>
                          <a:cs typeface="Times New Roman" panose="02020603050405020304" pitchFamily="18" charset="0"/>
                        </a:rPr>
                        <a:t>Autoencoder</a:t>
                      </a:r>
                      <a:endParaRPr lang="es-MX"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Extracción de características de tiempo y frecuencia</a:t>
                      </a: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F1-Score = 0.172; Kappa &gt; 0.029</a:t>
                      </a:r>
                    </a:p>
                  </a:txBody>
                  <a:tcPr anchor="ctr"/>
                </a:tc>
                <a:extLst>
                  <a:ext uri="{0D108BD9-81ED-4DB2-BD59-A6C34878D82A}">
                    <a16:rowId xmlns:a16="http://schemas.microsoft.com/office/drawing/2014/main" val="783878595"/>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a-DK" sz="1400" dirty="0">
                          <a:latin typeface="Times New Roman" panose="02020603050405020304" pitchFamily="18" charset="0"/>
                          <a:cs typeface="Times New Roman" panose="02020603050405020304" pitchFamily="18" charset="0"/>
                          <a:sym typeface="Arial"/>
                        </a:rPr>
                        <a:t>Peh et al. (2022)</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TUH EEG Corpus</a:t>
                      </a:r>
                      <a:r>
                        <a:rPr lang="es-MX" sz="1400" dirty="0">
                          <a:latin typeface="Times New Roman" panose="02020603050405020304" pitchFamily="18" charset="0"/>
                          <a:cs typeface="Times New Roman" panose="02020603050405020304" pitchFamily="18" charset="0"/>
                        </a:rPr>
                        <a:t> </a:t>
                      </a:r>
                      <a:endParaRPr lang="es-MX" altLang="es-MX" sz="140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sym typeface="Arial"/>
                        </a:rPr>
                        <a:t>CNN + </a:t>
                      </a:r>
                      <a:r>
                        <a:rPr lang="es-MX" sz="1400" dirty="0" err="1">
                          <a:latin typeface="Times New Roman" panose="02020603050405020304" pitchFamily="18" charset="0"/>
                          <a:cs typeface="Times New Roman" panose="02020603050405020304" pitchFamily="18" charset="0"/>
                          <a:sym typeface="Arial"/>
                        </a:rPr>
                        <a:t>Transformer</a:t>
                      </a:r>
                      <a:endParaRPr lang="es-MX" sz="1400" dirty="0">
                        <a:latin typeface="Times New Roman" panose="02020603050405020304" pitchFamily="18" charset="0"/>
                        <a:cs typeface="Times New Roman" panose="02020603050405020304" pitchFamily="18" charset="0"/>
                        <a:sym typeface="Arial"/>
                      </a:endParaRPr>
                    </a:p>
                    <a:p>
                      <a:pPr marL="285750"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Extracción de características de tiempo</a:t>
                      </a:r>
                    </a:p>
                  </a:txBody>
                  <a:tcPr anchor="ct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sym typeface="Arial"/>
                        </a:rPr>
                        <a:t>BAC = 0.947</a:t>
                      </a:r>
                      <a:r>
                        <a:rPr lang="es-MX" sz="1400" dirty="0">
                          <a:latin typeface="Times New Roman" panose="02020603050405020304" pitchFamily="18" charset="0"/>
                          <a:cs typeface="Times New Roman" panose="02020603050405020304" pitchFamily="18" charset="0"/>
                          <a:sym typeface="Arial"/>
                        </a:rPr>
                        <a:t>;</a:t>
                      </a:r>
                      <a:r>
                        <a:rPr lang="en-US" sz="1400" dirty="0">
                          <a:latin typeface="Times New Roman" panose="02020603050405020304" pitchFamily="18" charset="0"/>
                          <a:cs typeface="Times New Roman" panose="02020603050405020304" pitchFamily="18" charset="0"/>
                          <a:sym typeface="Arial"/>
                        </a:rPr>
                        <a:t> 0.735</a:t>
                      </a:r>
                      <a:r>
                        <a:rPr lang="es-MX" sz="1400" dirty="0">
                          <a:latin typeface="Times New Roman" panose="02020603050405020304" pitchFamily="18" charset="0"/>
                          <a:cs typeface="Times New Roman" panose="02020603050405020304" pitchFamily="18" charset="0"/>
                          <a:sym typeface="Arial"/>
                        </a:rPr>
                        <a:t>;</a:t>
                      </a:r>
                      <a:r>
                        <a:rPr lang="en-US" sz="1400" dirty="0">
                          <a:latin typeface="Times New Roman" panose="02020603050405020304" pitchFamily="18" charset="0"/>
                          <a:cs typeface="Times New Roman" panose="02020603050405020304" pitchFamily="18" charset="0"/>
                          <a:sym typeface="Arial"/>
                        </a:rPr>
                        <a:t> 0.826</a:t>
                      </a:r>
                      <a:r>
                        <a:rPr lang="es-MX" sz="1400" dirty="0">
                          <a:latin typeface="Times New Roman" panose="02020603050405020304" pitchFamily="18" charset="0"/>
                          <a:cs typeface="Times New Roman" panose="02020603050405020304" pitchFamily="18" charset="0"/>
                          <a:sym typeface="Arial"/>
                        </a:rPr>
                        <a:t>;</a:t>
                      </a:r>
                      <a:r>
                        <a:rPr lang="en-US" sz="1400" dirty="0">
                          <a:latin typeface="Times New Roman" panose="02020603050405020304" pitchFamily="18" charset="0"/>
                          <a:cs typeface="Times New Roman" panose="02020603050405020304" pitchFamily="18" charset="0"/>
                          <a:sym typeface="Arial"/>
                        </a:rPr>
                        <a:t> 0.857</a:t>
                      </a:r>
                      <a:r>
                        <a:rPr lang="es-MX" sz="1400" dirty="0">
                          <a:latin typeface="Times New Roman" panose="02020603050405020304" pitchFamily="18" charset="0"/>
                          <a:cs typeface="Times New Roman" panose="02020603050405020304" pitchFamily="18" charset="0"/>
                          <a:sym typeface="Arial"/>
                        </a:rPr>
                        <a:t>;</a:t>
                      </a:r>
                      <a:r>
                        <a:rPr lang="en-US" sz="1400" dirty="0">
                          <a:latin typeface="Times New Roman" panose="02020603050405020304" pitchFamily="18" charset="0"/>
                          <a:cs typeface="Times New Roman" panose="02020603050405020304" pitchFamily="18" charset="0"/>
                          <a:sym typeface="Arial"/>
                        </a:rPr>
                        <a:t> 0.655</a:t>
                      </a:r>
                      <a:r>
                        <a:rPr lang="en-US" sz="1400" dirty="0">
                          <a:latin typeface="Times New Roman" panose="02020603050405020304" pitchFamily="18" charset="0"/>
                          <a:cs typeface="Times New Roman" panose="02020603050405020304" pitchFamily="18" charset="0"/>
                        </a:rPr>
                        <a:t> </a:t>
                      </a:r>
                      <a:endParaRPr lang="es-MX"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93333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err="1">
                          <a:latin typeface="Times New Roman" panose="02020603050405020304" pitchFamily="18" charset="0"/>
                          <a:cs typeface="Times New Roman" panose="02020603050405020304" pitchFamily="18" charset="0"/>
                          <a:sym typeface="Arial"/>
                        </a:rPr>
                        <a:t>Maiwald</a:t>
                      </a:r>
                      <a:r>
                        <a:rPr lang="es-MX" sz="1400" dirty="0">
                          <a:latin typeface="Times New Roman" panose="02020603050405020304" pitchFamily="18" charset="0"/>
                          <a:cs typeface="Times New Roman" panose="02020603050405020304" pitchFamily="18" charset="0"/>
                          <a:sym typeface="Arial"/>
                        </a:rPr>
                        <a:t> et al. (2023)</a:t>
                      </a:r>
                      <a:endParaRPr lang="en-US" altLang="es-MX"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latin typeface="Times New Roman" panose="02020603050405020304" pitchFamily="18" charset="0"/>
                          <a:cs typeface="Times New Roman" panose="02020603050405020304" pitchFamily="18" charset="0"/>
                          <a:sym typeface="Arial"/>
                        </a:rPr>
                        <a:t>TUH EEG Corpus</a:t>
                      </a:r>
                      <a:r>
                        <a:rPr lang="es-MX" sz="1400" dirty="0">
                          <a:latin typeface="Times New Roman" panose="02020603050405020304" pitchFamily="18" charset="0"/>
                          <a:cs typeface="Times New Roman" panose="02020603050405020304" pitchFamily="18" charset="0"/>
                        </a:rPr>
                        <a:t> </a:t>
                      </a:r>
                      <a:endParaRPr lang="en-US" altLang="es-MX" sz="140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Densenet201</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dirty="0">
                          <a:latin typeface="Times New Roman" panose="02020603050405020304" pitchFamily="18" charset="0"/>
                          <a:cs typeface="Times New Roman" panose="02020603050405020304" pitchFamily="18" charset="0"/>
                          <a:sym typeface="Arial"/>
                        </a:rPr>
                        <a:t>Dominio de las frecuencias</a:t>
                      </a:r>
                      <a:endParaRPr lang="es-MX" sz="140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dirty="0">
                          <a:latin typeface="Times New Roman" panose="02020603050405020304" pitchFamily="18" charset="0"/>
                          <a:cs typeface="Times New Roman" panose="02020603050405020304" pitchFamily="18" charset="0"/>
                        </a:rPr>
                        <a:t>Exactitud = </a:t>
                      </a: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88.30</a:t>
                      </a:r>
                      <a:r>
                        <a:rPr lang="da-DK" sz="1400" b="1" dirty="0">
                          <a:latin typeface="Times New Roman" panose="02020603050405020304" pitchFamily="18" charset="0"/>
                          <a:cs typeface="Times New Roman" panose="02020603050405020304" pitchFamily="18" charset="0"/>
                          <a:sym typeface="Arial"/>
                        </a:rPr>
                        <a:t>%</a:t>
                      </a:r>
                      <a:endParaRPr lang="en-US" altLang="es-MX"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91047363"/>
                  </a:ext>
                </a:extLst>
              </a:tr>
            </a:tbl>
          </a:graphicData>
        </a:graphic>
      </p:graphicFrame>
      <p:sp>
        <p:nvSpPr>
          <p:cNvPr id="5" name="Rectangle 4">
            <a:extLst>
              <a:ext uri="{FF2B5EF4-FFF2-40B4-BE49-F238E27FC236}">
                <a16:creationId xmlns:a16="http://schemas.microsoft.com/office/drawing/2014/main" id="{D07B7D92-0C30-45EB-4F24-A7E0E3DE456F}"/>
              </a:ext>
            </a:extLst>
          </p:cNvPr>
          <p:cNvSpPr/>
          <p:nvPr/>
        </p:nvSpPr>
        <p:spPr>
          <a:xfrm>
            <a:off x="720000" y="1004725"/>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clasificación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96191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13C2-7A91-8F33-37D0-F5E047FF4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D351B-099F-B067-FB47-597E00BFD97F}"/>
              </a:ext>
            </a:extLst>
          </p:cNvPr>
          <p:cNvSpPr>
            <a:spLocks noGrp="1"/>
          </p:cNvSpPr>
          <p:nvPr>
            <p:ph type="title"/>
          </p:nvPr>
        </p:nvSpPr>
        <p:spPr>
          <a:xfrm>
            <a:off x="720000" y="236225"/>
            <a:ext cx="7704000" cy="572700"/>
          </a:xfrm>
        </p:spPr>
        <p:txBody>
          <a:bodyPr/>
          <a:lstStyle/>
          <a:p>
            <a:pPr algn="ctr"/>
            <a:r>
              <a:rPr lang="es-MX" b="1" noProof="0" dirty="0"/>
              <a:t>ESTADO DEL ARTE (2)</a:t>
            </a:r>
            <a:endParaRPr lang="es-MX" dirty="0"/>
          </a:p>
        </p:txBody>
      </p:sp>
      <p:graphicFrame>
        <p:nvGraphicFramePr>
          <p:cNvPr id="4" name="Table 3">
            <a:extLst>
              <a:ext uri="{FF2B5EF4-FFF2-40B4-BE49-F238E27FC236}">
                <a16:creationId xmlns:a16="http://schemas.microsoft.com/office/drawing/2014/main" id="{F3B2399F-82B1-A491-4807-6BB4B204A873}"/>
              </a:ext>
            </a:extLst>
          </p:cNvPr>
          <p:cNvGraphicFramePr>
            <a:graphicFrameLocks noGrp="1"/>
          </p:cNvGraphicFramePr>
          <p:nvPr>
            <p:extLst>
              <p:ext uri="{D42A27DB-BD31-4B8C-83A1-F6EECF244321}">
                <p14:modId xmlns:p14="http://schemas.microsoft.com/office/powerpoint/2010/main" val="4111530943"/>
              </p:ext>
            </p:extLst>
          </p:nvPr>
        </p:nvGraphicFramePr>
        <p:xfrm>
          <a:off x="236220" y="1396037"/>
          <a:ext cx="8671559" cy="3118471"/>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i="0"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i="0"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668291">
                <a:tc>
                  <a:txBody>
                    <a:bodyPr/>
                    <a:lstStyle/>
                    <a:p>
                      <a:r>
                        <a:rPr lang="es-MX" sz="1400" b="0" i="0" dirty="0">
                          <a:solidFill>
                            <a:srgbClr val="000000"/>
                          </a:solidFill>
                          <a:effectLst/>
                          <a:latin typeface="Times New Roman" panose="02020603050405020304" pitchFamily="18" charset="0"/>
                          <a:cs typeface="Times New Roman" panose="02020603050405020304" pitchFamily="18" charset="0"/>
                        </a:rPr>
                        <a:t>Zhang et al. (2021) </a:t>
                      </a:r>
                      <a:endParaRPr lang="es-MX" sz="1400" i="0" dirty="0">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s-MX"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Comparativa de redes neuronales</a:t>
                      </a:r>
                    </a:p>
                  </a:txBody>
                  <a:tcPr anchor="ctr"/>
                </a:tc>
                <a:tc>
                  <a:txBody>
                    <a:bodyPr/>
                    <a:lstStyle/>
                    <a:p>
                      <a:pPr marL="285750" indent="-285750">
                        <a:buFont typeface="Arial" panose="020B0604020202020204" pitchFamily="34" charset="0"/>
                        <a:buChar char="•"/>
                      </a:pPr>
                      <a:r>
                        <a:rPr lang="es-MX" sz="1400" i="0" dirty="0">
                          <a:latin typeface="Times New Roman" panose="02020603050405020304" pitchFamily="18" charset="0"/>
                          <a:cs typeface="Times New Roman" panose="02020603050405020304" pitchFamily="18" charset="0"/>
                        </a:rPr>
                        <a:t>CC = 0.863 (CNN); CC = 0.821 (RNN)</a:t>
                      </a:r>
                    </a:p>
                  </a:txBody>
                  <a:tcPr anchor="ctr"/>
                </a:tc>
                <a:extLst>
                  <a:ext uri="{0D108BD9-81ED-4DB2-BD59-A6C34878D82A}">
                    <a16:rowId xmlns:a16="http://schemas.microsoft.com/office/drawing/2014/main" val="1743687121"/>
                  </a:ext>
                </a:extLst>
              </a:tr>
              <a:tr h="473373">
                <a:tc>
                  <a:txBody>
                    <a:bodyPr/>
                    <a:lstStyle/>
                    <a:p>
                      <a:r>
                        <a:rPr lang="es-MX" sz="1400" b="0" i="0" dirty="0" err="1">
                          <a:solidFill>
                            <a:srgbClr val="000000"/>
                          </a:solidFill>
                          <a:effectLst/>
                          <a:latin typeface="Times New Roman" panose="02020603050405020304" pitchFamily="18" charset="0"/>
                          <a:cs typeface="Times New Roman" panose="02020603050405020304" pitchFamily="18" charset="0"/>
                        </a:rPr>
                        <a:t>Brophy</a:t>
                      </a:r>
                      <a:r>
                        <a:rPr lang="es-MX" sz="1400" b="0" i="0" dirty="0">
                          <a:solidFill>
                            <a:srgbClr val="000000"/>
                          </a:solidFill>
                          <a:effectLst/>
                          <a:latin typeface="Times New Roman" panose="02020603050405020304" pitchFamily="18" charset="0"/>
                          <a:cs typeface="Times New Roman" panose="02020603050405020304" pitchFamily="18" charset="0"/>
                        </a:rPr>
                        <a:t> et al. (2021)</a:t>
                      </a:r>
                      <a:endParaRPr lang="es-MX" sz="1400" i="0"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i="0" noProof="0" dirty="0">
                          <a:latin typeface="Times New Roman" panose="02020603050405020304" pitchFamily="18" charset="0"/>
                          <a:cs typeface="Times New Roman" panose="02020603050405020304" pitchFamily="18" charset="0"/>
                        </a:rPr>
                        <a:t>GAN</a:t>
                      </a:r>
                    </a:p>
                  </a:txBody>
                  <a:tcPr anchor="ctr"/>
                </a:tc>
                <a:tc>
                  <a:txBody>
                    <a:bodyPr/>
                    <a:lstStyle/>
                    <a:p>
                      <a:pPr marL="285750" indent="-285750">
                        <a:buFont typeface="Arial" panose="020B0604020202020204" pitchFamily="34" charset="0"/>
                        <a:buChar char="•"/>
                      </a:pPr>
                      <a:r>
                        <a:rPr lang="es-MX" sz="1400" b="1" i="0" dirty="0">
                          <a:latin typeface="Times New Roman" panose="02020603050405020304" pitchFamily="18" charset="0"/>
                          <a:cs typeface="Times New Roman" panose="02020603050405020304" pitchFamily="18" charset="0"/>
                        </a:rPr>
                        <a:t>CC = 0.89</a:t>
                      </a:r>
                    </a:p>
                  </a:txBody>
                  <a:tcPr anchor="ctr"/>
                </a:tc>
                <a:extLst>
                  <a:ext uri="{0D108BD9-81ED-4DB2-BD59-A6C34878D82A}">
                    <a16:rowId xmlns:a16="http://schemas.microsoft.com/office/drawing/2014/main" val="1761883091"/>
                  </a:ext>
                </a:extLst>
              </a:tr>
              <a:tr h="473373">
                <a:tc>
                  <a:txBody>
                    <a:bodyPr/>
                    <a:lstStyle/>
                    <a:p>
                      <a:r>
                        <a:rPr lang="da-DK"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Peng Yi et al. (2022) </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Transformer</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2D </a:t>
                      </a:r>
                    </a:p>
                    <a:p>
                      <a:pPr marL="285750" indent="-285750">
                        <a:buFont typeface="Arial" panose="020B0604020202020204" pitchFamily="34" charset="0"/>
                        <a:buChar cha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Dominio de la frecuencia</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nb-NO"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0.868 (EOG); 0.732 (EMG)</a:t>
                      </a:r>
                      <a:r>
                        <a:rPr lang="nb-NO"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3878595"/>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Huang et al. (2023)</a:t>
                      </a:r>
                      <a:endParaRPr lang="es-MX" altLang="es-MX" sz="1400" i="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s-MX"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Difusión condicional</a:t>
                      </a:r>
                      <a:r>
                        <a:rPr lang="es-MX" i="0" dirty="0">
                          <a:latin typeface="Times New Roman" panose="02020603050405020304" pitchFamily="18" charset="0"/>
                          <a:cs typeface="Times New Roman" panose="02020603050405020304" pitchFamily="18" charset="0"/>
                        </a:rPr>
                        <a:t> </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(doble rama)</a:t>
                      </a:r>
                      <a:r>
                        <a:rPr lang="es-MX" i="0" dirty="0">
                          <a:latin typeface="Times New Roman" panose="02020603050405020304" pitchFamily="18" charset="0"/>
                          <a:cs typeface="Times New Roman" panose="02020603050405020304" pitchFamily="18" charset="0"/>
                        </a:rPr>
                        <a:t> </a:t>
                      </a:r>
                      <a:endParaRPr lang="es-MX" sz="1400" i="0" dirty="0">
                        <a:latin typeface="Times New Roman" panose="02020603050405020304" pitchFamily="18" charset="0"/>
                        <a:cs typeface="Times New Roman" panose="02020603050405020304" pitchFamily="18" charset="0"/>
                      </a:endParaRPr>
                    </a:p>
                  </a:txBody>
                  <a:tcPr anchor="ctr"/>
                </a:tc>
                <a:tc>
                  <a:txBody>
                    <a:bodyPr/>
                    <a:lstStyle/>
                    <a:p>
                      <a:pPr marL="285750" indent="-285750">
                        <a:buFont typeface="Arial" panose="020B0604020202020204" pitchFamily="34" charset="0"/>
                        <a:buChar char="•"/>
                      </a:pP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0.983</a:t>
                      </a:r>
                      <a:endParaRPr lang="es-MX" sz="1400" b="1"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93333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Gabardi</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et al. (2023)</a:t>
                      </a:r>
                      <a:r>
                        <a:rPr lang="es-MX" sz="1400"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EEGdenoiseNet</a:t>
                      </a:r>
                      <a:r>
                        <a:rPr lang="es-MX"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CNN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Dominio de la frecuencia</a:t>
                      </a:r>
                      <a:endParaRPr lang="en-US" altLang="es-MX" sz="1400" i="0"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CC 0.805</a:t>
                      </a:r>
                      <a:r>
                        <a:rPr lang="es-MX" i="0" dirty="0">
                          <a:latin typeface="Times New Roman" panose="02020603050405020304" pitchFamily="18" charset="0"/>
                          <a:cs typeface="Times New Roman" panose="02020603050405020304" pitchFamily="18" charset="0"/>
                        </a:rPr>
                        <a:t> </a:t>
                      </a:r>
                      <a:endParaRPr lang="en-US" altLang="es-MX" sz="1400" i="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91047363"/>
                  </a:ext>
                </a:extLst>
              </a:tr>
            </a:tbl>
          </a:graphicData>
        </a:graphic>
      </p:graphicFrame>
      <p:sp>
        <p:nvSpPr>
          <p:cNvPr id="5" name="Rectangle 4">
            <a:extLst>
              <a:ext uri="{FF2B5EF4-FFF2-40B4-BE49-F238E27FC236}">
                <a16:creationId xmlns:a16="http://schemas.microsoft.com/office/drawing/2014/main" id="{8AC42E95-A2C5-4135-04C2-C40DAEC45F9D}"/>
              </a:ext>
            </a:extLst>
          </p:cNvPr>
          <p:cNvSpPr/>
          <p:nvPr/>
        </p:nvSpPr>
        <p:spPr>
          <a:xfrm>
            <a:off x="720000" y="948592"/>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regresión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260399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9FC06-E935-21DC-58F0-7FB321BE5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566DF-DB6A-28C0-4AE7-990C20418BA9}"/>
              </a:ext>
            </a:extLst>
          </p:cNvPr>
          <p:cNvSpPr>
            <a:spLocks noGrp="1"/>
          </p:cNvSpPr>
          <p:nvPr>
            <p:ph type="title"/>
          </p:nvPr>
        </p:nvSpPr>
        <p:spPr>
          <a:xfrm>
            <a:off x="720000" y="236225"/>
            <a:ext cx="7704000" cy="572700"/>
          </a:xfrm>
        </p:spPr>
        <p:txBody>
          <a:bodyPr/>
          <a:lstStyle/>
          <a:p>
            <a:pPr algn="ctr"/>
            <a:r>
              <a:rPr lang="es-MX" b="1" noProof="0" dirty="0"/>
              <a:t>ESTADO DEL ARTE (3)</a:t>
            </a:r>
            <a:endParaRPr lang="es-MX" dirty="0"/>
          </a:p>
        </p:txBody>
      </p:sp>
      <p:graphicFrame>
        <p:nvGraphicFramePr>
          <p:cNvPr id="4" name="Table 3">
            <a:extLst>
              <a:ext uri="{FF2B5EF4-FFF2-40B4-BE49-F238E27FC236}">
                <a16:creationId xmlns:a16="http://schemas.microsoft.com/office/drawing/2014/main" id="{4BFE2F36-58D8-6359-DBE6-EF7E6B0FDF44}"/>
              </a:ext>
            </a:extLst>
          </p:cNvPr>
          <p:cNvGraphicFramePr>
            <a:graphicFrameLocks noGrp="1"/>
          </p:cNvGraphicFramePr>
          <p:nvPr>
            <p:extLst>
              <p:ext uri="{D42A27DB-BD31-4B8C-83A1-F6EECF244321}">
                <p14:modId xmlns:p14="http://schemas.microsoft.com/office/powerpoint/2010/main" val="455062304"/>
              </p:ext>
            </p:extLst>
          </p:nvPr>
        </p:nvGraphicFramePr>
        <p:xfrm>
          <a:off x="236220" y="1663435"/>
          <a:ext cx="8671559" cy="3092126"/>
        </p:xfrm>
        <a:graphic>
          <a:graphicData uri="http://schemas.openxmlformats.org/drawingml/2006/table">
            <a:tbl>
              <a:tblPr firstRow="1" bandRow="1">
                <a:tableStyleId>{57D3CEEF-1FBE-4C0B-BF5B-973A6B0E033A}</a:tableStyleId>
              </a:tblPr>
              <a:tblGrid>
                <a:gridCol w="1397070">
                  <a:extLst>
                    <a:ext uri="{9D8B030D-6E8A-4147-A177-3AD203B41FA5}">
                      <a16:colId xmlns:a16="http://schemas.microsoft.com/office/drawing/2014/main" val="909592111"/>
                    </a:ext>
                  </a:extLst>
                </a:gridCol>
                <a:gridCol w="1991638">
                  <a:extLst>
                    <a:ext uri="{9D8B030D-6E8A-4147-A177-3AD203B41FA5}">
                      <a16:colId xmlns:a16="http://schemas.microsoft.com/office/drawing/2014/main" val="1816886661"/>
                    </a:ext>
                  </a:extLst>
                </a:gridCol>
                <a:gridCol w="2517086">
                  <a:extLst>
                    <a:ext uri="{9D8B030D-6E8A-4147-A177-3AD203B41FA5}">
                      <a16:colId xmlns:a16="http://schemas.microsoft.com/office/drawing/2014/main" val="3273394272"/>
                    </a:ext>
                  </a:extLst>
                </a:gridCol>
                <a:gridCol w="2765765">
                  <a:extLst>
                    <a:ext uri="{9D8B030D-6E8A-4147-A177-3AD203B41FA5}">
                      <a16:colId xmlns:a16="http://schemas.microsoft.com/office/drawing/2014/main" val="1492261677"/>
                    </a:ext>
                  </a:extLst>
                </a:gridCol>
              </a:tblGrid>
              <a:tr h="377540">
                <a:tc>
                  <a:txBody>
                    <a:bodyPr/>
                    <a:lstStyle/>
                    <a:p>
                      <a:pPr algn="ctr"/>
                      <a:r>
                        <a:rPr lang="es-MX" sz="1600" b="1" dirty="0">
                          <a:latin typeface="Times New Roman" panose="02020603050405020304" pitchFamily="18" charset="0"/>
                          <a:cs typeface="Times New Roman" panose="02020603050405020304" pitchFamily="18" charset="0"/>
                        </a:rPr>
                        <a:t>Autores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Conjunto de datos</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Propuesta de investigación</a:t>
                      </a:r>
                    </a:p>
                  </a:txBody>
                  <a:tcPr anchor="ctr"/>
                </a:tc>
                <a:tc>
                  <a:txBody>
                    <a:bodyPr/>
                    <a:lstStyle/>
                    <a:p>
                      <a:pPr algn="ctr"/>
                      <a:r>
                        <a:rPr lang="es-MX" sz="1600" b="1" dirty="0">
                          <a:latin typeface="Times New Roman" panose="02020603050405020304" pitchFamily="18" charset="0"/>
                          <a:cs typeface="Times New Roman" panose="02020603050405020304" pitchFamily="18" charset="0"/>
                        </a:rPr>
                        <a:t>Resultados</a:t>
                      </a:r>
                    </a:p>
                  </a:txBody>
                  <a:tcPr anchor="ctr"/>
                </a:tc>
                <a:extLst>
                  <a:ext uri="{0D108BD9-81ED-4DB2-BD59-A6C34878D82A}">
                    <a16:rowId xmlns:a16="http://schemas.microsoft.com/office/drawing/2014/main" val="4079211556"/>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Lopes</a:t>
                      </a:r>
                      <a:r>
                        <a:rPr lang="es-MX" dirty="0">
                          <a:latin typeface="Times New Roman" panose="02020603050405020304" pitchFamily="18" charset="0"/>
                          <a:cs typeface="Times New Roman" panose="02020603050405020304" pitchFamily="18" charset="0"/>
                          <a:sym typeface="Arial"/>
                        </a:rPr>
                        <a:t> et al. (2023)</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endParaRPr lang="es-MX"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es-MX" dirty="0">
                          <a:latin typeface="Times New Roman" panose="02020603050405020304" pitchFamily="18" charset="0"/>
                          <a:cs typeface="Times New Roman" panose="02020603050405020304" pitchFamily="18" charset="0"/>
                        </a:rPr>
                        <a:t>CNN</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RMSE 0.52</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15513508"/>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Yin et al. (2023)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algn="ct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CNN </a:t>
                      </a:r>
                      <a:r>
                        <a:rPr lang="es-MX"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Transformer</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 + GAN </a:t>
                      </a:r>
                      <a:endParaRPr lang="en-US" altLang="es-MX"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CC 0.710</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31918510"/>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Azhar</a:t>
                      </a:r>
                      <a:r>
                        <a:rPr lang="es-MX" dirty="0">
                          <a:latin typeface="Times New Roman" panose="02020603050405020304" pitchFamily="18" charset="0"/>
                          <a:cs typeface="Times New Roman" panose="02020603050405020304" pitchFamily="18" charset="0"/>
                          <a:sym typeface="Arial"/>
                        </a:rPr>
                        <a:t> et al. (2024)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algn="ct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CNN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altLang="es-MX" dirty="0">
                          <a:latin typeface="Times New Roman" panose="02020603050405020304" pitchFamily="18" charset="0"/>
                          <a:cs typeface="Times New Roman" panose="02020603050405020304" pitchFamily="18" charset="0"/>
                          <a:sym typeface="Arial"/>
                        </a:rPr>
                        <a:t>Dominio del tiempo y frecuencias</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b="1" dirty="0">
                          <a:latin typeface="Times New Roman" panose="02020603050405020304" pitchFamily="18" charset="0"/>
                          <a:cs typeface="Times New Roman" panose="02020603050405020304" pitchFamily="18" charset="0"/>
                          <a:sym typeface="Arial"/>
                        </a:rPr>
                        <a:t>CC 0.94</a:t>
                      </a:r>
                      <a:endParaRPr lang="en-US" altLang="es-MX"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4085221"/>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Cui et al. (2024)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endParaRPr lang="es-MX"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CNN + </a:t>
                      </a:r>
                      <a:r>
                        <a:rPr lang="es-MX" dirty="0" err="1">
                          <a:latin typeface="Times New Roman" panose="02020603050405020304" pitchFamily="18" charset="0"/>
                          <a:cs typeface="Times New Roman" panose="02020603050405020304" pitchFamily="18" charset="0"/>
                          <a:sym typeface="Arial"/>
                        </a:rPr>
                        <a:t>BiGRU</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a:latin typeface="Times New Roman" panose="02020603050405020304" pitchFamily="18" charset="0"/>
                          <a:cs typeface="Times New Roman" panose="02020603050405020304" pitchFamily="18" charset="0"/>
                          <a:sym typeface="Arial"/>
                        </a:rPr>
                        <a:t>CC 0.792</a:t>
                      </a:r>
                      <a:endParaRPr lang="en-US" altLang="es-MX"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47693129"/>
                  </a:ext>
                </a:extLst>
              </a:tr>
              <a:tr h="473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dirty="0">
                          <a:latin typeface="Times New Roman" panose="02020603050405020304" pitchFamily="18" charset="0"/>
                          <a:cs typeface="Times New Roman" panose="02020603050405020304" pitchFamily="18" charset="0"/>
                          <a:sym typeface="Arial"/>
                        </a:rPr>
                        <a:t>Choi (2025)</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dirty="0" err="1">
                          <a:latin typeface="Times New Roman" panose="02020603050405020304" pitchFamily="18" charset="0"/>
                          <a:cs typeface="Times New Roman" panose="02020603050405020304" pitchFamily="18" charset="0"/>
                          <a:sym typeface="Arial"/>
                        </a:rPr>
                        <a:t>EEGdenoiseNet</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dirty="0" err="1">
                          <a:latin typeface="Times New Roman" panose="02020603050405020304" pitchFamily="18" charset="0"/>
                          <a:cs typeface="Times New Roman" panose="02020603050405020304" pitchFamily="18" charset="0"/>
                          <a:sym typeface="Arial"/>
                        </a:rPr>
                        <a:t>Autoencoder</a:t>
                      </a:r>
                      <a:r>
                        <a:rPr lang="es-MX" dirty="0">
                          <a:latin typeface="Times New Roman" panose="02020603050405020304" pitchFamily="18" charset="0"/>
                          <a:cs typeface="Times New Roman" panose="02020603050405020304" pitchFamily="18" charset="0"/>
                          <a:sym typeface="Arial"/>
                        </a:rPr>
                        <a:t> + </a:t>
                      </a:r>
                      <a:r>
                        <a:rPr lang="es-MX" dirty="0" err="1">
                          <a:latin typeface="Times New Roman" panose="02020603050405020304" pitchFamily="18" charset="0"/>
                          <a:cs typeface="Times New Roman" panose="02020603050405020304" pitchFamily="18" charset="0"/>
                          <a:sym typeface="Arial"/>
                        </a:rPr>
                        <a:t>Transformer</a:t>
                      </a:r>
                      <a:r>
                        <a:rPr lang="es-MX" dirty="0">
                          <a:latin typeface="Times New Roman" panose="02020603050405020304" pitchFamily="18" charset="0"/>
                          <a:cs typeface="Times New Roman" panose="02020603050405020304" pitchFamily="18" charset="0"/>
                          <a:sym typeface="Arial"/>
                        </a:rPr>
                        <a:t> adv.</a:t>
                      </a:r>
                      <a:r>
                        <a:rPr lang="es-MX" dirty="0">
                          <a:latin typeface="Times New Roman" panose="02020603050405020304" pitchFamily="18" charset="0"/>
                          <a:cs typeface="Times New Roman" panose="02020603050405020304" pitchFamily="18" charset="0"/>
                        </a:rPr>
                        <a:t> </a:t>
                      </a:r>
                      <a:endParaRPr lang="en-US" altLang="es-MX" dirty="0">
                        <a:latin typeface="Times New Roman" panose="02020603050405020304" pitchFamily="18" charset="0"/>
                        <a:cs typeface="Times New Roman" panose="02020603050405020304" pitchFamily="18"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MX" b="1" dirty="0">
                          <a:latin typeface="Times New Roman" panose="02020603050405020304" pitchFamily="18" charset="0"/>
                          <a:cs typeface="Times New Roman" panose="02020603050405020304" pitchFamily="18" charset="0"/>
                          <a:sym typeface="Arial"/>
                        </a:rPr>
                        <a:t>CC &gt; 0.95</a:t>
                      </a:r>
                      <a:endParaRPr lang="en-US" altLang="es-MX"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35708783"/>
                  </a:ext>
                </a:extLst>
              </a:tr>
            </a:tbl>
          </a:graphicData>
        </a:graphic>
      </p:graphicFrame>
      <p:sp>
        <p:nvSpPr>
          <p:cNvPr id="5" name="Rectangle 4">
            <a:extLst>
              <a:ext uri="{FF2B5EF4-FFF2-40B4-BE49-F238E27FC236}">
                <a16:creationId xmlns:a16="http://schemas.microsoft.com/office/drawing/2014/main" id="{DF318728-98F4-CC05-C3E4-7484D58EB0C8}"/>
              </a:ext>
            </a:extLst>
          </p:cNvPr>
          <p:cNvSpPr/>
          <p:nvPr/>
        </p:nvSpPr>
        <p:spPr>
          <a:xfrm>
            <a:off x="720000" y="1082291"/>
            <a:ext cx="7584755"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III.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Trabajos relacionados de eliminación de artefactos desde el enfoque de regresión</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852460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D4B43425-B864-A94D-1D7A-1672D989F83A}"/>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31B1CB0A-6073-6C11-9AA2-DBF79EA05058}"/>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BE287F44-FC40-2397-AC87-D8E2E02CB744}"/>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435E6A6B-634F-FEB9-A4B2-7759B5DB2610}"/>
              </a:ext>
            </a:extLst>
          </p:cNvPr>
          <p:cNvSpPr txBox="1">
            <a:spLocks noGrp="1"/>
          </p:cNvSpPr>
          <p:nvPr>
            <p:ph type="title"/>
          </p:nvPr>
        </p:nvSpPr>
        <p:spPr>
          <a:xfrm>
            <a:off x="1132200" y="3141225"/>
            <a:ext cx="7212229"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Metodología propuesta y propuesta de solución</a:t>
            </a:r>
            <a:endParaRPr dirty="0"/>
          </a:p>
        </p:txBody>
      </p:sp>
      <p:sp>
        <p:nvSpPr>
          <p:cNvPr id="331" name="Google Shape;331;p36">
            <a:extLst>
              <a:ext uri="{FF2B5EF4-FFF2-40B4-BE49-F238E27FC236}">
                <a16:creationId xmlns:a16="http://schemas.microsoft.com/office/drawing/2014/main" id="{812F672A-A955-0695-3BAF-19AA749D2726}"/>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17414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06825-AEB7-EC85-4BFD-3EE660024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2CA13-969D-832F-4EDB-156F3BC514B6}"/>
              </a:ext>
            </a:extLst>
          </p:cNvPr>
          <p:cNvSpPr>
            <a:spLocks noGrp="1"/>
          </p:cNvSpPr>
          <p:nvPr>
            <p:ph type="title"/>
          </p:nvPr>
        </p:nvSpPr>
        <p:spPr>
          <a:xfrm>
            <a:off x="720000" y="254525"/>
            <a:ext cx="7704000" cy="572700"/>
          </a:xfrm>
        </p:spPr>
        <p:txBody>
          <a:bodyPr/>
          <a:lstStyle/>
          <a:p>
            <a:pPr algn="ctr"/>
            <a:r>
              <a:rPr lang="es-MX" b="1" noProof="0" dirty="0"/>
              <a:t>MARCO DE TRABAJO PROPUESTO</a:t>
            </a:r>
          </a:p>
        </p:txBody>
      </p:sp>
      <p:sp>
        <p:nvSpPr>
          <p:cNvPr id="3" name="Rectangle 2">
            <a:extLst>
              <a:ext uri="{FF2B5EF4-FFF2-40B4-BE49-F238E27FC236}">
                <a16:creationId xmlns:a16="http://schemas.microsoft.com/office/drawing/2014/main" id="{CCC3C87B-4687-181B-EEEC-40D9EBCCD477}"/>
              </a:ext>
            </a:extLst>
          </p:cNvPr>
          <p:cNvSpPr/>
          <p:nvPr/>
        </p:nvSpPr>
        <p:spPr>
          <a:xfrm>
            <a:off x="580980" y="457933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7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Marco de trabajo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5" name="Imagen 4">
            <a:extLst>
              <a:ext uri="{FF2B5EF4-FFF2-40B4-BE49-F238E27FC236}">
                <a16:creationId xmlns:a16="http://schemas.microsoft.com/office/drawing/2014/main" id="{C1F75409-2803-9FA2-D899-4816A468CA5C}"/>
              </a:ext>
            </a:extLst>
          </p:cNvPr>
          <p:cNvPicPr>
            <a:picLocks noChangeAspect="1"/>
          </p:cNvPicPr>
          <p:nvPr/>
        </p:nvPicPr>
        <p:blipFill>
          <a:blip r:embed="rId2"/>
          <a:stretch>
            <a:fillRect/>
          </a:stretch>
        </p:blipFill>
        <p:spPr>
          <a:xfrm>
            <a:off x="1803748" y="872647"/>
            <a:ext cx="5536504" cy="3661264"/>
          </a:xfrm>
          <a:prstGeom prst="rect">
            <a:avLst/>
          </a:prstGeom>
        </p:spPr>
      </p:pic>
    </p:spTree>
    <p:extLst>
      <p:ext uri="{BB962C8B-B14F-4D97-AF65-F5344CB8AC3E}">
        <p14:creationId xmlns:p14="http://schemas.microsoft.com/office/powerpoint/2010/main" val="2404912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1AF1B-2BEE-7033-B1FD-6E9A09E49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D7259-0831-98A7-C02D-FEBAD3E6A587}"/>
              </a:ext>
            </a:extLst>
          </p:cNvPr>
          <p:cNvSpPr>
            <a:spLocks noGrp="1"/>
          </p:cNvSpPr>
          <p:nvPr>
            <p:ph type="title"/>
          </p:nvPr>
        </p:nvSpPr>
        <p:spPr>
          <a:xfrm>
            <a:off x="228600" y="304359"/>
            <a:ext cx="8679180" cy="572700"/>
          </a:xfrm>
        </p:spPr>
        <p:txBody>
          <a:bodyPr/>
          <a:lstStyle/>
          <a:p>
            <a:pPr algn="ctr"/>
            <a:r>
              <a:rPr lang="es-MX" b="1" dirty="0"/>
              <a:t>ARQUITECTURA DE RED NEURONAL PROPUESTA</a:t>
            </a:r>
            <a:endParaRPr lang="es-MX" b="1" noProof="0" dirty="0"/>
          </a:p>
        </p:txBody>
      </p:sp>
      <p:sp>
        <p:nvSpPr>
          <p:cNvPr id="11" name="Rectangle 10">
            <a:extLst>
              <a:ext uri="{FF2B5EF4-FFF2-40B4-BE49-F238E27FC236}">
                <a16:creationId xmlns:a16="http://schemas.microsoft.com/office/drawing/2014/main" id="{C5069A76-55DC-388A-344D-DA26539A9952}"/>
              </a:ext>
            </a:extLst>
          </p:cNvPr>
          <p:cNvSpPr/>
          <p:nvPr/>
        </p:nvSpPr>
        <p:spPr>
          <a:xfrm>
            <a:off x="228600" y="4385730"/>
            <a:ext cx="8679180" cy="523220"/>
          </a:xfrm>
          <a:prstGeom prst="rect">
            <a:avLst/>
          </a:prstGeom>
        </p:spPr>
        <p:txBody>
          <a:bodyPr wrap="square">
            <a:spAutoFit/>
          </a:bodyPr>
          <a:lstStyle/>
          <a:p>
            <a:pPr lvl="0" algn="just">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8. </a:t>
            </a:r>
            <a:r>
              <a:rPr lang="es-MX" dirty="0">
                <a:solidFill>
                  <a:schemeClr val="dk1"/>
                </a:solidFill>
                <a:latin typeface="Times New Roman" panose="02020603050405020304" pitchFamily="18" charset="0"/>
                <a:cs typeface="Times New Roman" panose="02020603050405020304" pitchFamily="18" charset="0"/>
              </a:rPr>
              <a:t>Arquitectura de red neuronal implementada y método de entrenamiento de adaptación de dominio para tareas de clasificación y regresión </a:t>
            </a:r>
            <a:r>
              <a:rPr lang="es-MX" dirty="0" err="1">
                <a:solidFill>
                  <a:schemeClr val="dk1"/>
                </a:solidFill>
                <a:latin typeface="Times New Roman" panose="02020603050405020304" pitchFamily="18" charset="0"/>
                <a:cs typeface="Times New Roman" panose="02020603050405020304" pitchFamily="18" charset="0"/>
              </a:rPr>
              <a:t>Courty</a:t>
            </a:r>
            <a:r>
              <a:rPr lang="es-MX" dirty="0">
                <a:solidFill>
                  <a:schemeClr val="dk1"/>
                </a:solidFill>
                <a:latin typeface="Times New Roman" panose="02020603050405020304" pitchFamily="18" charset="0"/>
                <a:cs typeface="Times New Roman" panose="02020603050405020304" pitchFamily="18" charset="0"/>
              </a:rPr>
              <a:t> et al., 2017, Séjourné et al. 2019 y Lin et al., 2021.</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pic>
        <p:nvPicPr>
          <p:cNvPr id="8" name="Imagen 7">
            <a:extLst>
              <a:ext uri="{FF2B5EF4-FFF2-40B4-BE49-F238E27FC236}">
                <a16:creationId xmlns:a16="http://schemas.microsoft.com/office/drawing/2014/main" id="{BB62F8BD-977E-50A8-BC19-5AA6D970557E}"/>
              </a:ext>
            </a:extLst>
          </p:cNvPr>
          <p:cNvPicPr>
            <a:picLocks noChangeAspect="1"/>
          </p:cNvPicPr>
          <p:nvPr/>
        </p:nvPicPr>
        <p:blipFill>
          <a:blip r:embed="rId2"/>
          <a:srcRect l="4687" r="2009" b="5974"/>
          <a:stretch/>
        </p:blipFill>
        <p:spPr>
          <a:xfrm>
            <a:off x="1969770" y="935941"/>
            <a:ext cx="5196840" cy="3441000"/>
          </a:xfrm>
          <a:prstGeom prst="rect">
            <a:avLst/>
          </a:prstGeom>
        </p:spPr>
      </p:pic>
      <p:sp>
        <p:nvSpPr>
          <p:cNvPr id="3" name="Rectángulo 2">
            <a:extLst>
              <a:ext uri="{FF2B5EF4-FFF2-40B4-BE49-F238E27FC236}">
                <a16:creationId xmlns:a16="http://schemas.microsoft.com/office/drawing/2014/main" id="{CACC404D-54DB-0CAB-5012-E4A1FAC67018}"/>
              </a:ext>
            </a:extLst>
          </p:cNvPr>
          <p:cNvSpPr/>
          <p:nvPr/>
        </p:nvSpPr>
        <p:spPr>
          <a:xfrm>
            <a:off x="4364182" y="2253225"/>
            <a:ext cx="207818" cy="1600200"/>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4636751-9857-742C-ECBA-0C10FAD1544D}"/>
                  </a:ext>
                </a:extLst>
              </p:cNvPr>
              <p:cNvSpPr txBox="1"/>
              <p:nvPr/>
            </p:nvSpPr>
            <p:spPr>
              <a:xfrm>
                <a:off x="1804554" y="1273130"/>
                <a:ext cx="1285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a:latin typeface="Cambria Math" panose="02040503050406030204" pitchFamily="18" charset="0"/>
                            </a:rPr>
                          </m:ctrlPr>
                        </m:dPr>
                        <m:e>
                          <m:sSub>
                            <m:sSubPr>
                              <m:ctrlPr>
                                <a:rPr lang="es-MX" i="1" dirty="0">
                                  <a:latin typeface="Cambria Math" panose="02040503050406030204" pitchFamily="18" charset="0"/>
                                </a:rPr>
                              </m:ctrlPr>
                            </m:sSubPr>
                            <m:e>
                              <m:r>
                                <a:rPr lang="es-MX" dirty="0">
                                  <a:latin typeface="Cambria Math" panose="02040503050406030204" pitchFamily="18" charset="0"/>
                                </a:rPr>
                                <m:t>𝑥</m:t>
                              </m:r>
                            </m:e>
                            <m:sub>
                              <m:r>
                                <a:rPr lang="es-MX" dirty="0">
                                  <a:latin typeface="Cambria Math" panose="02040503050406030204" pitchFamily="18" charset="0"/>
                                </a:rPr>
                                <m:t>𝑠</m:t>
                              </m:r>
                            </m:sub>
                          </m:sSub>
                          <m:r>
                            <a:rPr lang="es-MX" dirty="0">
                              <a:latin typeface="Cambria Math" panose="02040503050406030204" pitchFamily="18" charset="0"/>
                            </a:rPr>
                            <m:t>,</m:t>
                          </m:r>
                          <m:sSub>
                            <m:sSubPr>
                              <m:ctrlPr>
                                <a:rPr lang="es-MX" i="1" dirty="0">
                                  <a:latin typeface="Cambria Math" panose="02040503050406030204" pitchFamily="18" charset="0"/>
                                </a:rPr>
                              </m:ctrlPr>
                            </m:sSubPr>
                            <m:e>
                              <m:r>
                                <a:rPr lang="es-MX" dirty="0">
                                  <a:latin typeface="Cambria Math" panose="02040503050406030204" pitchFamily="18" charset="0"/>
                                </a:rPr>
                                <m:t>𝑥</m:t>
                              </m:r>
                            </m:e>
                            <m:sub>
                              <m:r>
                                <a:rPr lang="es-MX" dirty="0">
                                  <a:latin typeface="Cambria Math" panose="02040503050406030204" pitchFamily="18" charset="0"/>
                                </a:rPr>
                                <m:t>𝑡</m:t>
                              </m:r>
                            </m:sub>
                          </m:sSub>
                        </m:e>
                      </m:d>
                      <m:r>
                        <a:rPr lang="es-MX">
                          <a:latin typeface="Cambria Math" panose="02040503050406030204" pitchFamily="18" charset="0"/>
                        </a:rPr>
                        <m:t>⟵</m:t>
                      </m:r>
                      <m:r>
                        <a:rPr lang="es-MX" b="0" smtClean="0">
                          <a:latin typeface="Cambria Math" panose="02040503050406030204" pitchFamily="18" charset="0"/>
                        </a:rPr>
                        <m:t>𝑋</m:t>
                      </m:r>
                    </m:oMath>
                  </m:oMathPara>
                </a14:m>
                <a:endParaRPr lang="en-US" dirty="0"/>
              </a:p>
            </p:txBody>
          </p:sp>
        </mc:Choice>
        <mc:Fallback xmlns="">
          <p:sp>
            <p:nvSpPr>
              <p:cNvPr id="5" name="CuadroTexto 4">
                <a:extLst>
                  <a:ext uri="{FF2B5EF4-FFF2-40B4-BE49-F238E27FC236}">
                    <a16:creationId xmlns:a16="http://schemas.microsoft.com/office/drawing/2014/main" id="{64636751-9857-742C-ECBA-0C10FAD1544D}"/>
                  </a:ext>
                </a:extLst>
              </p:cNvPr>
              <p:cNvSpPr txBox="1">
                <a:spLocks noRot="1" noChangeAspect="1" noMove="1" noResize="1" noEditPoints="1" noAdjustHandles="1" noChangeArrowheads="1" noChangeShapeType="1" noTextEdit="1"/>
              </p:cNvSpPr>
              <p:nvPr/>
            </p:nvSpPr>
            <p:spPr>
              <a:xfrm>
                <a:off x="1804554" y="1273130"/>
                <a:ext cx="1285009"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36B1B8C-3AE5-0FF0-0B50-F9833D7778BC}"/>
                  </a:ext>
                </a:extLst>
              </p:cNvPr>
              <p:cNvSpPr txBox="1"/>
              <p:nvPr/>
            </p:nvSpPr>
            <p:spPr>
              <a:xfrm>
                <a:off x="5320146" y="2829430"/>
                <a:ext cx="1458190" cy="307777"/>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𝑦</m:t>
                          </m:r>
                        </m:e>
                        <m:sub>
                          <m:r>
                            <a:rPr lang="es-MX" b="0" dirty="0" smtClean="0">
                              <a:latin typeface="Cambria Math" panose="02040503050406030204" pitchFamily="18" charset="0"/>
                              <a:sym typeface="Arial"/>
                            </a:rPr>
                            <m:t>𝑠</m:t>
                          </m:r>
                        </m:sub>
                      </m:sSub>
                      <m:r>
                        <a:rPr lang="es-MX" b="0" dirty="0" smtClean="0">
                          <a:latin typeface="Cambria Math" panose="02040503050406030204" pitchFamily="18" charset="0"/>
                          <a:sym typeface="Arial"/>
                        </a:rPr>
                        <m:t>,</m:t>
                      </m:r>
                      <m:r>
                        <a:rPr lang="es-MX" b="0" i="1" dirty="0" smtClean="0">
                          <a:latin typeface="Cambria Math" panose="02040503050406030204" pitchFamily="18" charset="0"/>
                          <a:sym typeface="Arial"/>
                        </a:rPr>
                        <m:t>_</m:t>
                      </m:r>
                      <m:r>
                        <a:rPr lang="es-MX" b="0" dirty="0" smtClean="0">
                          <a:latin typeface="Cambria Math" panose="02040503050406030204" pitchFamily="18" charset="0"/>
                          <a:sym typeface="Arial"/>
                        </a:rPr>
                        <m:t>←</m:t>
                      </m:r>
                      <m:r>
                        <a:rPr lang="es-MX" b="0" dirty="0" smtClean="0">
                          <a:latin typeface="Cambria Math" panose="02040503050406030204" pitchFamily="18" charset="0"/>
                          <a:sym typeface="Arial"/>
                        </a:rPr>
                        <m:t>𝑌</m:t>
                      </m:r>
                    </m:oMath>
                  </m:oMathPara>
                </a14:m>
                <a:endParaRPr lang="es-MX" b="0" dirty="0">
                  <a:latin typeface="Times New Roman" panose="02020603050405020304" pitchFamily="18" charset="0"/>
                  <a:cs typeface="Times New Roman" panose="02020603050405020304" pitchFamily="18" charset="0"/>
                  <a:sym typeface="Arial"/>
                </a:endParaRPr>
              </a:p>
            </p:txBody>
          </p:sp>
        </mc:Choice>
        <mc:Fallback xmlns="">
          <p:sp>
            <p:nvSpPr>
              <p:cNvPr id="7" name="CuadroTexto 6">
                <a:extLst>
                  <a:ext uri="{FF2B5EF4-FFF2-40B4-BE49-F238E27FC236}">
                    <a16:creationId xmlns:a16="http://schemas.microsoft.com/office/drawing/2014/main" id="{736B1B8C-3AE5-0FF0-0B50-F9833D7778BC}"/>
                  </a:ext>
                </a:extLst>
              </p:cNvPr>
              <p:cNvSpPr txBox="1">
                <a:spLocks noRot="1" noChangeAspect="1" noMove="1" noResize="1" noEditPoints="1" noAdjustHandles="1" noChangeArrowheads="1" noChangeShapeType="1" noTextEdit="1"/>
              </p:cNvSpPr>
              <p:nvPr/>
            </p:nvSpPr>
            <p:spPr>
              <a:xfrm>
                <a:off x="5320146" y="2829430"/>
                <a:ext cx="1458190" cy="307777"/>
              </a:xfrm>
              <a:prstGeom prst="rect">
                <a:avLst/>
              </a:prstGeom>
              <a:blipFill>
                <a:blip r:embed="rId4"/>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4120EEE-EDD8-7BBD-D9C0-2AFA95ADC6E6}"/>
                  </a:ext>
                </a:extLst>
              </p:cNvPr>
              <p:cNvSpPr txBox="1"/>
              <p:nvPr/>
            </p:nvSpPr>
            <p:spPr>
              <a:xfrm>
                <a:off x="3719944" y="1132918"/>
                <a:ext cx="1111827" cy="307777"/>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𝑧</m:t>
                          </m:r>
                        </m:e>
                        <m:sub>
                          <m:r>
                            <a:rPr lang="es-MX" b="0" dirty="0" smtClean="0">
                              <a:latin typeface="Cambria Math" panose="02040503050406030204" pitchFamily="18" charset="0"/>
                              <a:sym typeface="Arial"/>
                            </a:rPr>
                            <m:t>𝑠</m:t>
                          </m:r>
                        </m:sub>
                      </m:sSub>
                      <m:r>
                        <a:rPr lang="es-MX" b="0" dirty="0" smtClean="0">
                          <a:latin typeface="Cambria Math" panose="02040503050406030204" pitchFamily="18" charset="0"/>
                          <a:sym typeface="Arial"/>
                        </a:rPr>
                        <m:t>,</m:t>
                      </m:r>
                      <m:sSub>
                        <m:sSubPr>
                          <m:ctrlPr>
                            <a:rPr lang="es-MX" b="0" i="1" dirty="0" smtClean="0">
                              <a:latin typeface="Cambria Math" panose="02040503050406030204" pitchFamily="18" charset="0"/>
                              <a:sym typeface="Arial"/>
                            </a:rPr>
                          </m:ctrlPr>
                        </m:sSubPr>
                        <m:e>
                          <m:r>
                            <a:rPr lang="es-MX" b="0" dirty="0" smtClean="0">
                              <a:latin typeface="Cambria Math" panose="02040503050406030204" pitchFamily="18" charset="0"/>
                              <a:sym typeface="Arial"/>
                            </a:rPr>
                            <m:t>𝑧</m:t>
                          </m:r>
                        </m:e>
                        <m:sub>
                          <m:r>
                            <a:rPr lang="es-MX" b="0" dirty="0" smtClean="0">
                              <a:latin typeface="Cambria Math" panose="02040503050406030204" pitchFamily="18" charset="0"/>
                              <a:sym typeface="Arial"/>
                            </a:rPr>
                            <m:t>𝑡</m:t>
                          </m:r>
                        </m:sub>
                      </m:sSub>
                      <m:r>
                        <a:rPr lang="es-MX" b="0" dirty="0" smtClean="0">
                          <a:latin typeface="Cambria Math" panose="02040503050406030204" pitchFamily="18" charset="0"/>
                          <a:sym typeface="Arial"/>
                        </a:rPr>
                        <m:t>←</m:t>
                      </m:r>
                      <m:r>
                        <a:rPr lang="es-MX" b="0" dirty="0" smtClean="0">
                          <a:latin typeface="Cambria Math" panose="02040503050406030204" pitchFamily="18" charset="0"/>
                          <a:sym typeface="Arial"/>
                        </a:rPr>
                        <m:t>𝑍</m:t>
                      </m:r>
                    </m:oMath>
                  </m:oMathPara>
                </a14:m>
                <a:endParaRPr lang="es-MX" b="0" dirty="0">
                  <a:latin typeface="Times New Roman" panose="02020603050405020304" pitchFamily="18" charset="0"/>
                  <a:cs typeface="Times New Roman" panose="02020603050405020304" pitchFamily="18" charset="0"/>
                  <a:sym typeface="Arial"/>
                </a:endParaRPr>
              </a:p>
            </p:txBody>
          </p:sp>
        </mc:Choice>
        <mc:Fallback xmlns="">
          <p:sp>
            <p:nvSpPr>
              <p:cNvPr id="10" name="CuadroTexto 9">
                <a:extLst>
                  <a:ext uri="{FF2B5EF4-FFF2-40B4-BE49-F238E27FC236}">
                    <a16:creationId xmlns:a16="http://schemas.microsoft.com/office/drawing/2014/main" id="{E4120EEE-EDD8-7BBD-D9C0-2AFA95ADC6E6}"/>
                  </a:ext>
                </a:extLst>
              </p:cNvPr>
              <p:cNvSpPr txBox="1">
                <a:spLocks noRot="1" noChangeAspect="1" noMove="1" noResize="1" noEditPoints="1" noAdjustHandles="1" noChangeArrowheads="1" noChangeShapeType="1" noTextEdit="1"/>
              </p:cNvSpPr>
              <p:nvPr/>
            </p:nvSpPr>
            <p:spPr>
              <a:xfrm>
                <a:off x="3719944" y="1132918"/>
                <a:ext cx="1111827" cy="307777"/>
              </a:xfrm>
              <a:prstGeom prst="rect">
                <a:avLst/>
              </a:prstGeom>
              <a:blipFill>
                <a:blip r:embed="rId5"/>
                <a:stretch>
                  <a:fillRect/>
                </a:stretch>
              </a:blipFill>
            </p:spPr>
            <p:txBody>
              <a:bodyPr/>
              <a:lstStyle/>
              <a:p>
                <a:r>
                  <a:rPr lang="en-US">
                    <a:noFill/>
                  </a:rPr>
                  <a:t> </a:t>
                </a:r>
              </a:p>
            </p:txBody>
          </p:sp>
        </mc:Fallback>
      </mc:AlternateContent>
      <p:sp>
        <p:nvSpPr>
          <p:cNvPr id="13" name="Rectángulo 12">
            <a:extLst>
              <a:ext uri="{FF2B5EF4-FFF2-40B4-BE49-F238E27FC236}">
                <a16:creationId xmlns:a16="http://schemas.microsoft.com/office/drawing/2014/main" id="{A080BD01-C160-079B-6A88-AE3C208B3AA6}"/>
              </a:ext>
            </a:extLst>
          </p:cNvPr>
          <p:cNvSpPr/>
          <p:nvPr/>
        </p:nvSpPr>
        <p:spPr>
          <a:xfrm>
            <a:off x="1884217" y="1286806"/>
            <a:ext cx="1136073" cy="302890"/>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49398755-55A5-20EB-66AF-310EE273C589}"/>
              </a:ext>
            </a:extLst>
          </p:cNvPr>
          <p:cNvSpPr/>
          <p:nvPr/>
        </p:nvSpPr>
        <p:spPr>
          <a:xfrm>
            <a:off x="5635625" y="2854324"/>
            <a:ext cx="820594" cy="291671"/>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a:extLst>
              <a:ext uri="{FF2B5EF4-FFF2-40B4-BE49-F238E27FC236}">
                <a16:creationId xmlns:a16="http://schemas.microsoft.com/office/drawing/2014/main" id="{D7460BF3-095A-D4D0-F262-3757299E0A64}"/>
              </a:ext>
            </a:extLst>
          </p:cNvPr>
          <p:cNvSpPr/>
          <p:nvPr/>
        </p:nvSpPr>
        <p:spPr>
          <a:xfrm>
            <a:off x="3873238" y="1157813"/>
            <a:ext cx="820594" cy="291671"/>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45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pSp>
        <p:nvGrpSpPr>
          <p:cNvPr id="6" name="Group 5">
            <a:extLst>
              <a:ext uri="{FF2B5EF4-FFF2-40B4-BE49-F238E27FC236}">
                <a16:creationId xmlns:a16="http://schemas.microsoft.com/office/drawing/2014/main" id="{88973F82-6122-319E-0BDE-2519F9CE8EB6}"/>
              </a:ext>
            </a:extLst>
          </p:cNvPr>
          <p:cNvGrpSpPr/>
          <p:nvPr/>
        </p:nvGrpSpPr>
        <p:grpSpPr>
          <a:xfrm>
            <a:off x="0" y="0"/>
            <a:ext cx="9144000" cy="5143500"/>
            <a:chOff x="0" y="0"/>
            <a:chExt cx="9144000" cy="5143500"/>
          </a:xfrm>
        </p:grpSpPr>
        <p:pic>
          <p:nvPicPr>
            <p:cNvPr id="3" name="Imagen 12">
              <a:extLst>
                <a:ext uri="{FF2B5EF4-FFF2-40B4-BE49-F238E27FC236}">
                  <a16:creationId xmlns:a16="http://schemas.microsoft.com/office/drawing/2014/main" id="{DF913107-B38D-80FC-1D26-C4E24841DA3D}"/>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C197FB65-4E6A-3D1D-7170-5E3BA7EE33DD}"/>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grpSp>
      <p:cxnSp>
        <p:nvCxnSpPr>
          <p:cNvPr id="304" name="Google Shape;304;p35"/>
          <p:cNvCxnSpPr>
            <a:cxnSpLocks/>
          </p:cNvCxnSpPr>
          <p:nvPr/>
        </p:nvCxnSpPr>
        <p:spPr>
          <a:xfrm flipH="1">
            <a:off x="-5905" y="3160425"/>
            <a:ext cx="3698141" cy="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35"/>
          <p:cNvCxnSpPr>
            <a:stCxn id="307"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308"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noProof="0" dirty="0"/>
              <a:t>Agenda</a:t>
            </a:r>
          </a:p>
        </p:txBody>
      </p:sp>
      <p:sp>
        <p:nvSpPr>
          <p:cNvPr id="307" name="Google Shape;307;p35"/>
          <p:cNvSpPr txBox="1">
            <a:spLocks noGrp="1"/>
          </p:cNvSpPr>
          <p:nvPr>
            <p:ph type="title" idx="5"/>
          </p:nvPr>
        </p:nvSpPr>
        <p:spPr>
          <a:xfrm>
            <a:off x="9195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13" name="Google Shape;313;p35"/>
          <p:cNvSpPr txBox="1">
            <a:spLocks noGrp="1"/>
          </p:cNvSpPr>
          <p:nvPr>
            <p:ph type="title" idx="6"/>
          </p:nvPr>
        </p:nvSpPr>
        <p:spPr>
          <a:xfrm>
            <a:off x="3509050"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314" name="Google Shape;314;p35"/>
          <p:cNvSpPr txBox="1">
            <a:spLocks noGrp="1"/>
          </p:cNvSpPr>
          <p:nvPr>
            <p:ph type="title" idx="7"/>
          </p:nvPr>
        </p:nvSpPr>
        <p:spPr>
          <a:xfrm>
            <a:off x="9195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315" name="Google Shape;315;p35"/>
          <p:cNvSpPr txBox="1">
            <a:spLocks noGrp="1"/>
          </p:cNvSpPr>
          <p:nvPr>
            <p:ph type="title" idx="8"/>
          </p:nvPr>
        </p:nvSpPr>
        <p:spPr>
          <a:xfrm>
            <a:off x="35282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18" name="Google Shape;318;p35"/>
          <p:cNvSpPr txBox="1">
            <a:spLocks noGrp="1"/>
          </p:cNvSpPr>
          <p:nvPr>
            <p:ph type="title" idx="15"/>
          </p:nvPr>
        </p:nvSpPr>
        <p:spPr>
          <a:xfrm>
            <a:off x="61369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19" name="Google Shape;319;p35"/>
          <p:cNvSpPr txBox="1">
            <a:spLocks noGrp="1"/>
          </p:cNvSpPr>
          <p:nvPr>
            <p:ph type="subTitle" idx="16"/>
          </p:nvPr>
        </p:nvSpPr>
        <p:spPr>
          <a:xfrm>
            <a:off x="229118" y="1827482"/>
            <a:ext cx="1746614"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Introducción</a:t>
            </a:r>
          </a:p>
        </p:txBody>
      </p:sp>
      <p:sp>
        <p:nvSpPr>
          <p:cNvPr id="321" name="Google Shape;321;p35"/>
          <p:cNvSpPr txBox="1">
            <a:spLocks noGrp="1"/>
          </p:cNvSpPr>
          <p:nvPr>
            <p:ph type="subTitle" idx="18"/>
          </p:nvPr>
        </p:nvSpPr>
        <p:spPr>
          <a:xfrm>
            <a:off x="4922940" y="1775428"/>
            <a:ext cx="2793769" cy="773647"/>
          </a:xfrm>
          <a:prstGeom prst="rect">
            <a:avLst/>
          </a:prstGeom>
        </p:spPr>
        <p:txBody>
          <a:bodyPr spcFirstLastPara="1" wrap="square" lIns="91425" tIns="91425" rIns="91425" bIns="91425" anchor="b" anchorCtr="0">
            <a:noAutofit/>
          </a:bodyPr>
          <a:lstStyle/>
          <a:p>
            <a:pPr marL="0" indent="0"/>
            <a:r>
              <a:rPr lang="es-MX" noProof="0" dirty="0"/>
              <a:t>Metodología propuesta y propuesta de solución</a:t>
            </a:r>
          </a:p>
        </p:txBody>
      </p:sp>
      <p:sp>
        <p:nvSpPr>
          <p:cNvPr id="323" name="Google Shape;323;p35"/>
          <p:cNvSpPr txBox="1">
            <a:spLocks noGrp="1"/>
          </p:cNvSpPr>
          <p:nvPr>
            <p:ph type="subTitle" idx="20"/>
          </p:nvPr>
        </p:nvSpPr>
        <p:spPr>
          <a:xfrm>
            <a:off x="132525" y="3493627"/>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Experimentación</a:t>
            </a:r>
          </a:p>
        </p:txBody>
      </p:sp>
      <p:sp>
        <p:nvSpPr>
          <p:cNvPr id="324" name="Google Shape;324;p35"/>
          <p:cNvSpPr txBox="1">
            <a:spLocks noGrp="1"/>
          </p:cNvSpPr>
          <p:nvPr>
            <p:ph type="subTitle" idx="21"/>
          </p:nvPr>
        </p:nvSpPr>
        <p:spPr>
          <a:xfrm>
            <a:off x="2299018" y="1827482"/>
            <a:ext cx="2824214"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noProof="0" dirty="0"/>
              <a:t>Estado del arte</a:t>
            </a:r>
          </a:p>
        </p:txBody>
      </p:sp>
      <p:sp>
        <p:nvSpPr>
          <p:cNvPr id="8" name="Google Shape;323;p35">
            <a:extLst>
              <a:ext uri="{FF2B5EF4-FFF2-40B4-BE49-F238E27FC236}">
                <a16:creationId xmlns:a16="http://schemas.microsoft.com/office/drawing/2014/main" id="{08A1D450-FE93-1994-C3C4-511165F3086C}"/>
              </a:ext>
            </a:extLst>
          </p:cNvPr>
          <p:cNvSpPr txBox="1">
            <a:spLocks/>
          </p:cNvSpPr>
          <p:nvPr/>
        </p:nvSpPr>
        <p:spPr>
          <a:xfrm>
            <a:off x="2539150" y="3485406"/>
            <a:ext cx="2305500" cy="38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gtree Black"/>
              <a:buNone/>
              <a:defRPr sz="1800" b="0" i="0" u="none" strike="noStrike" cap="none">
                <a:solidFill>
                  <a:schemeClr val="dk1"/>
                </a:solidFill>
                <a:latin typeface="Figtree Black"/>
                <a:ea typeface="Figtree Black"/>
                <a:cs typeface="Figtree Black"/>
                <a:sym typeface="Figtree Black"/>
              </a:defRPr>
            </a:lvl1pPr>
            <a:lvl2pPr marL="914400" marR="0" lvl="1"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2pPr>
            <a:lvl3pPr marL="1371600" marR="0" lvl="2"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3pPr>
            <a:lvl4pPr marL="1828800" marR="0" lvl="3"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4pPr>
            <a:lvl5pPr marL="2286000" marR="0" lvl="4"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5pPr>
            <a:lvl6pPr marL="2743200" marR="0" lvl="5"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6pPr>
            <a:lvl7pPr marL="3200400" marR="0" lvl="6"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7pPr>
            <a:lvl8pPr marL="3657600" marR="0" lvl="7"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8pPr>
            <a:lvl9pPr marL="4114800" marR="0" lvl="8" indent="-317500" algn="ctr" rtl="0">
              <a:lnSpc>
                <a:spcPct val="115000"/>
              </a:lnSpc>
              <a:spcBef>
                <a:spcPts val="0"/>
              </a:spcBef>
              <a:spcAft>
                <a:spcPts val="0"/>
              </a:spcAft>
              <a:buClr>
                <a:schemeClr val="dk1"/>
              </a:buClr>
              <a:buSzPts val="2400"/>
              <a:buFont typeface="Figtree Black"/>
              <a:buNone/>
              <a:defRPr sz="2400" b="0" i="0" u="none" strike="noStrike" cap="none">
                <a:solidFill>
                  <a:schemeClr val="dk1"/>
                </a:solidFill>
                <a:latin typeface="Figtree Black"/>
                <a:ea typeface="Figtree Black"/>
                <a:cs typeface="Figtree Black"/>
                <a:sym typeface="Figtree Black"/>
              </a:defRPr>
            </a:lvl9pPr>
          </a:lstStyle>
          <a:p>
            <a:pPr marL="0" indent="0" algn="ctr"/>
            <a:r>
              <a:rPr lang="es-MX" dirty="0"/>
              <a:t>Conclusiones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764FA069-B56A-D398-53C0-2D46E70750CE}"/>
            </a:ext>
          </a:extLst>
        </p:cNvPr>
        <p:cNvGrpSpPr/>
        <p:nvPr/>
      </p:nvGrpSpPr>
      <p:grpSpPr>
        <a:xfrm>
          <a:off x="0" y="0"/>
          <a:ext cx="0" cy="0"/>
          <a:chOff x="0" y="0"/>
          <a:chExt cx="0" cy="0"/>
        </a:xfrm>
      </p:grpSpPr>
      <p:pic>
        <p:nvPicPr>
          <p:cNvPr id="3" name="Imagen 12">
            <a:extLst>
              <a:ext uri="{FF2B5EF4-FFF2-40B4-BE49-F238E27FC236}">
                <a16:creationId xmlns:a16="http://schemas.microsoft.com/office/drawing/2014/main" id="{B71512A8-F819-3E50-8B35-E9AB62F5AFC7}"/>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C3F14EE4-7F2F-0F9B-F1DA-BDB3C44D5E43}"/>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85D05A34-598B-B880-98F1-77D9209C61A3}"/>
              </a:ext>
            </a:extLst>
          </p:cNvPr>
          <p:cNvSpPr txBox="1">
            <a:spLocks noGrp="1"/>
          </p:cNvSpPr>
          <p:nvPr>
            <p:ph type="title"/>
          </p:nvPr>
        </p:nvSpPr>
        <p:spPr>
          <a:xfrm>
            <a:off x="1216474" y="1977150"/>
            <a:ext cx="692463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Experimentación</a:t>
            </a:r>
            <a:endParaRPr dirty="0"/>
          </a:p>
        </p:txBody>
      </p:sp>
      <p:sp>
        <p:nvSpPr>
          <p:cNvPr id="331" name="Google Shape;331;p36">
            <a:extLst>
              <a:ext uri="{FF2B5EF4-FFF2-40B4-BE49-F238E27FC236}">
                <a16:creationId xmlns:a16="http://schemas.microsoft.com/office/drawing/2014/main" id="{D573DAC7-7587-10A5-D0CE-687625C9B2AD}"/>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1367547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D0289-CF58-3970-65AA-D06999DE0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A04DD-3B02-EB69-004A-EB6C91F2C8CE}"/>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8824BC31-4EA0-B51C-9D62-8D7522C4BA46}"/>
              </a:ext>
            </a:extLst>
          </p:cNvPr>
          <p:cNvGraphicFramePr>
            <a:graphicFrameLocks noGrp="1"/>
          </p:cNvGraphicFramePr>
          <p:nvPr>
            <p:extLst>
              <p:ext uri="{D42A27DB-BD31-4B8C-83A1-F6EECF244321}">
                <p14:modId xmlns:p14="http://schemas.microsoft.com/office/powerpoint/2010/main" val="632670247"/>
              </p:ext>
            </p:extLst>
          </p:nvPr>
        </p:nvGraphicFramePr>
        <p:xfrm>
          <a:off x="290700" y="1959217"/>
          <a:ext cx="2705540" cy="262128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1329536180"/>
                    </a:ext>
                  </a:extLst>
                </a:gridCol>
              </a:tblGrid>
              <a:tr h="278885">
                <a:tc>
                  <a:txBody>
                    <a:bodyPr/>
                    <a:lstStyle/>
                    <a:p>
                      <a:pPr algn="ctr"/>
                      <a:r>
                        <a:rPr lang="es-MX" sz="1600" b="1" dirty="0">
                          <a:latin typeface="Times New Roman" panose="02020603050405020304" pitchFamily="18" charset="0"/>
                          <a:cs typeface="Times New Roman" panose="02020603050405020304" pitchFamily="18" charset="0"/>
                        </a:rPr>
                        <a:t>Datos sintéticos</a:t>
                      </a:r>
                    </a:p>
                  </a:txBody>
                  <a:tcPr/>
                </a:tc>
                <a:extLst>
                  <a:ext uri="{0D108BD9-81ED-4DB2-BD59-A6C34878D82A}">
                    <a16:rowId xmlns:a16="http://schemas.microsoft.com/office/drawing/2014/main" val="991915667"/>
                  </a:ext>
                </a:extLst>
              </a:tr>
              <a:tr h="1237901">
                <a:tc>
                  <a:txBody>
                    <a:bodyPr/>
                    <a:lstStyle/>
                    <a:p>
                      <a:pPr algn="just"/>
                      <a:r>
                        <a:rPr lang="es-MX" sz="1600" dirty="0">
                          <a:solidFill>
                            <a:schemeClr val="tx1">
                              <a:lumMod val="50000"/>
                            </a:schemeClr>
                          </a:solidFill>
                          <a:latin typeface="Times New Roman" panose="02020603050405020304" pitchFamily="18" charset="0"/>
                          <a:cs typeface="Times New Roman" panose="02020603050405020304" pitchFamily="18" charset="0"/>
                        </a:rPr>
                        <a:t>Datos sintéticos generados por el algoritmo 1.</a:t>
                      </a:r>
                    </a:p>
                    <a:p>
                      <a:pPr algn="just"/>
                      <a:endParaRPr lang="es-MX" sz="1600" dirty="0">
                        <a:solidFill>
                          <a:schemeClr val="tx1">
                            <a:lumMod val="50000"/>
                          </a:schemeClr>
                        </a:solidFill>
                        <a:latin typeface="Times New Roman" panose="02020603050405020304" pitchFamily="18" charset="0"/>
                        <a:cs typeface="Times New Roman" panose="02020603050405020304" pitchFamily="18" charset="0"/>
                      </a:endParaRPr>
                    </a:p>
                    <a:p>
                      <a:pPr marL="0" marR="0" indent="0" algn="l" rtl="0">
                        <a:lnSpc>
                          <a:spcPct val="100000"/>
                        </a:lnSpc>
                        <a:spcBef>
                          <a:spcPts val="0"/>
                        </a:spcBef>
                        <a:spcAft>
                          <a:spcPts val="0"/>
                        </a:spcAft>
                        <a:buClr>
                          <a:srgbClr val="000000"/>
                        </a:buClr>
                        <a:buFont typeface="Arial" panose="020B0604020202020204" pitchFamily="34" charset="0"/>
                        <a:buNone/>
                      </a:pPr>
                      <a:r>
                        <a:rPr lang="es-MX" sz="1600" b="1" dirty="0">
                          <a:latin typeface="Times New Roman" panose="02020603050405020304" pitchFamily="18" charset="0"/>
                          <a:cs typeface="Times New Roman" panose="02020603050405020304" pitchFamily="18" charset="0"/>
                        </a:rPr>
                        <a:t>Propósito</a:t>
                      </a:r>
                    </a:p>
                    <a:p>
                      <a:pPr marL="0" marR="0" indent="0" algn="l" rtl="0">
                        <a:lnSpc>
                          <a:spcPct val="100000"/>
                        </a:lnSpc>
                        <a:spcBef>
                          <a:spcPts val="0"/>
                        </a:spcBef>
                        <a:spcAft>
                          <a:spcPts val="0"/>
                        </a:spcAft>
                        <a:buClr>
                          <a:srgbClr val="000000"/>
                        </a:buClr>
                        <a:buFont typeface="Arial" panose="020B0604020202020204" pitchFamily="34" charset="0"/>
                        <a:buNone/>
                      </a:pPr>
                      <a:r>
                        <a:rPr lang="es-MX" sz="1600" dirty="0">
                          <a:latin typeface="Times New Roman" panose="02020603050405020304" pitchFamily="18" charset="0"/>
                          <a:cs typeface="Times New Roman" panose="02020603050405020304" pitchFamily="18" charset="0"/>
                        </a:rPr>
                        <a:t>Mezclar señales limpias + artefactos con SNR controlado</a:t>
                      </a: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a:t>
                      </a:r>
                    </a:p>
                    <a:p>
                      <a:pPr marL="0" marR="0" indent="0" algn="l" rtl="0">
                        <a:lnSpc>
                          <a:spcPct val="100000"/>
                        </a:lnSpc>
                        <a:spcBef>
                          <a:spcPts val="0"/>
                        </a:spcBef>
                        <a:spcAft>
                          <a:spcPts val="0"/>
                        </a:spcAft>
                        <a:buClr>
                          <a:srgbClr val="000000"/>
                        </a:buClr>
                        <a:buFont typeface="Arial" panose="020B0604020202020204" pitchFamily="34" charset="0"/>
                        <a:buNone/>
                      </a:pPr>
                      <a:endParaRPr lang="es-MX" sz="16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endParaRPr>
                    </a:p>
                    <a:p>
                      <a:pPr marL="0" indent="0">
                        <a:buFont typeface="Arial" panose="020B0604020202020204" pitchFamily="34" charset="0"/>
                        <a:buNone/>
                      </a:pPr>
                      <a:r>
                        <a:rPr lang="es-MX" sz="16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Cohen, (2022)</a:t>
                      </a:r>
                      <a:endParaRPr lang="es-MX" sz="1600" dirty="0">
                        <a:solidFill>
                          <a:schemeClr val="tx1">
                            <a:lumMod val="5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9322297"/>
                  </a:ext>
                </a:extLst>
              </a:tr>
            </a:tbl>
          </a:graphicData>
        </a:graphic>
      </p:graphicFrame>
      <p:sp>
        <p:nvSpPr>
          <p:cNvPr id="9" name="Rectangle 8">
            <a:extLst>
              <a:ext uri="{FF2B5EF4-FFF2-40B4-BE49-F238E27FC236}">
                <a16:creationId xmlns:a16="http://schemas.microsoft.com/office/drawing/2014/main" id="{3072435B-DBEA-8BA0-9B0F-82C6043E8D8A}"/>
              </a:ext>
            </a:extLst>
          </p:cNvPr>
          <p:cNvSpPr/>
          <p:nvPr/>
        </p:nvSpPr>
        <p:spPr>
          <a:xfrm>
            <a:off x="580980" y="101588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Conjuntos de datos disponibles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mc:AlternateContent xmlns:mc="http://schemas.openxmlformats.org/markup-compatibility/2006" xmlns:a14="http://schemas.microsoft.com/office/drawing/2010/main">
        <mc:Choice Requires="a14">
          <p:sp>
            <p:nvSpPr>
              <p:cNvPr id="3" name="TextBox 6">
                <a:extLst>
                  <a:ext uri="{FF2B5EF4-FFF2-40B4-BE49-F238E27FC236}">
                    <a16:creationId xmlns:a16="http://schemas.microsoft.com/office/drawing/2014/main" id="{4516C1FC-46F6-30B1-D749-21D48ABD0244}"/>
                  </a:ext>
                </a:extLst>
              </p:cNvPr>
              <p:cNvSpPr txBox="1"/>
              <p:nvPr/>
            </p:nvSpPr>
            <p:spPr>
              <a:xfrm>
                <a:off x="3174563" y="1640517"/>
                <a:ext cx="3154680" cy="4238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solidFill>
                            <a:schemeClr val="tx1"/>
                          </a:solidFill>
                          <a:latin typeface="Cambria Math" panose="02040503050406030204" pitchFamily="18" charset="0"/>
                        </a:rPr>
                        <m:t>𝒇</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s-MX" b="1" i="0">
                              <a:solidFill>
                                <a:schemeClr val="tx1"/>
                              </a:solidFill>
                              <a:latin typeface="Cambria Math" panose="02040503050406030204" pitchFamily="18" charset="0"/>
                            </a:rPr>
                            <m:t>−</m:t>
                          </m:r>
                          <m:d>
                            <m:dPr>
                              <m:ctrlPr>
                                <a:rPr lang="es-MX" b="1" i="1">
                                  <a:solidFill>
                                    <a:schemeClr val="tx1"/>
                                  </a:solidFill>
                                  <a:latin typeface="Cambria Math" panose="02040503050406030204" pitchFamily="18" charset="0"/>
                                </a:rPr>
                              </m:ctrlPr>
                            </m:dPr>
                            <m:e>
                              <m:f>
                                <m:fPr>
                                  <m:ctrlPr>
                                    <a:rPr lang="es-MX" b="1" i="1">
                                      <a:solidFill>
                                        <a:schemeClr val="tx1"/>
                                      </a:solidFill>
                                      <a:latin typeface="Cambria Math" panose="02040503050406030204" pitchFamily="18" charset="0"/>
                                    </a:rPr>
                                  </m:ctrlPr>
                                </m:fPr>
                                <m:num>
                                  <m:r>
                                    <a:rPr lang="es-MX" b="1" i="1">
                                      <a:solidFill>
                                        <a:schemeClr val="tx1"/>
                                      </a:solidFill>
                                      <a:latin typeface="Cambria Math" panose="02040503050406030204" pitchFamily="18" charset="0"/>
                                    </a:rPr>
                                    <m:t>𝒕</m:t>
                                  </m:r>
                                  <m:r>
                                    <a:rPr lang="es-MX" b="1" i="0">
                                      <a:solidFill>
                                        <a:schemeClr val="tx1"/>
                                      </a:solidFill>
                                      <a:latin typeface="Cambria Math" panose="02040503050406030204" pitchFamily="18" charset="0"/>
                                    </a:rPr>
                                    <m:t>−</m:t>
                                  </m:r>
                                  <m:r>
                                    <a:rPr lang="es-MX" b="1" i="1">
                                      <a:solidFill>
                                        <a:schemeClr val="tx1"/>
                                      </a:solidFill>
                                      <a:latin typeface="Cambria Math" panose="02040503050406030204" pitchFamily="18" charset="0"/>
                                    </a:rPr>
                                    <m:t>𝝁</m:t>
                                  </m:r>
                                </m:num>
                                <m:den>
                                  <m:r>
                                    <a:rPr lang="es-MX" b="1" i="0">
                                      <a:solidFill>
                                        <a:schemeClr val="tx1"/>
                                      </a:solidFill>
                                      <a:latin typeface="Cambria Math" panose="02040503050406030204" pitchFamily="18" charset="0"/>
                                    </a:rPr>
                                    <m:t>𝟐</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𝝈</m:t>
                                      </m:r>
                                    </m:e>
                                    <m:sup>
                                      <m:r>
                                        <a:rPr lang="es-MX" b="1" i="0">
                                          <a:solidFill>
                                            <a:schemeClr val="tx1"/>
                                          </a:solidFill>
                                          <a:latin typeface="Cambria Math" panose="02040503050406030204" pitchFamily="18" charset="0"/>
                                        </a:rPr>
                                        <m:t>𝟐</m:t>
                                      </m:r>
                                    </m:sup>
                                  </m:sSup>
                                </m:den>
                              </m:f>
                            </m:e>
                          </m:d>
                        </m:sup>
                      </m:sSup>
                    </m:oMath>
                  </m:oMathPara>
                </a14:m>
                <a:endParaRPr lang="es-MX" b="1" dirty="0">
                  <a:solidFill>
                    <a:schemeClr val="tx1"/>
                  </a:solidFill>
                </a:endParaRPr>
              </a:p>
            </p:txBody>
          </p:sp>
        </mc:Choice>
        <mc:Fallback xmlns="">
          <p:sp>
            <p:nvSpPr>
              <p:cNvPr id="3" name="TextBox 6">
                <a:extLst>
                  <a:ext uri="{FF2B5EF4-FFF2-40B4-BE49-F238E27FC236}">
                    <a16:creationId xmlns:a16="http://schemas.microsoft.com/office/drawing/2014/main" id="{4516C1FC-46F6-30B1-D749-21D48ABD0244}"/>
                  </a:ext>
                </a:extLst>
              </p:cNvPr>
              <p:cNvSpPr txBox="1">
                <a:spLocks noRot="1" noChangeAspect="1" noMove="1" noResize="1" noEditPoints="1" noAdjustHandles="1" noChangeArrowheads="1" noChangeShapeType="1" noTextEdit="1"/>
              </p:cNvSpPr>
              <p:nvPr/>
            </p:nvSpPr>
            <p:spPr>
              <a:xfrm>
                <a:off x="3174563" y="1640517"/>
                <a:ext cx="3154680" cy="423899"/>
              </a:xfrm>
              <a:prstGeom prst="rect">
                <a:avLst/>
              </a:prstGeom>
              <a:blipFill>
                <a:blip r:embed="rId2"/>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7">
                <a:extLst>
                  <a:ext uri="{FF2B5EF4-FFF2-40B4-BE49-F238E27FC236}">
                    <a16:creationId xmlns:a16="http://schemas.microsoft.com/office/drawing/2014/main" id="{F50A2328-5743-EC10-933E-FC2651AC6CB8}"/>
                  </a:ext>
                </a:extLst>
              </p:cNvPr>
              <p:cNvSpPr txBox="1"/>
              <p:nvPr/>
            </p:nvSpPr>
            <p:spPr>
              <a:xfrm>
                <a:off x="3174563" y="3292572"/>
                <a:ext cx="3154680" cy="31322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solidFill>
                            <a:schemeClr val="tx1"/>
                          </a:solidFill>
                          <a:latin typeface="Cambria Math" panose="02040503050406030204" pitchFamily="18" charset="0"/>
                        </a:rPr>
                        <m:t>𝒇𝒄</m:t>
                      </m:r>
                      <m:r>
                        <a:rPr lang="es-MX" b="1" i="0">
                          <a:solidFill>
                            <a:schemeClr val="tx1"/>
                          </a:solidFill>
                          <a:latin typeface="Cambria Math" panose="02040503050406030204" pitchFamily="18"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1">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s-MX" b="1" i="1">
                              <a:solidFill>
                                <a:schemeClr val="tx1"/>
                              </a:solidFill>
                              <a:latin typeface="Cambria Math" panose="02040503050406030204" pitchFamily="18" charset="0"/>
                            </a:rPr>
                            <m:t>𝒋</m:t>
                          </m:r>
                          <m:r>
                            <a:rPr lang="es-MX" b="1" i="0">
                              <a:solidFill>
                                <a:schemeClr val="tx1"/>
                              </a:solidFill>
                              <a:latin typeface="Cambria Math" panose="02040503050406030204" pitchFamily="18" charset="0"/>
                            </a:rPr>
                            <m:t>𝚽</m:t>
                          </m:r>
                        </m:sup>
                      </m:sSup>
                    </m:oMath>
                  </m:oMathPara>
                </a14:m>
                <a:endParaRPr lang="es-MX" b="1" dirty="0">
                  <a:solidFill>
                    <a:schemeClr val="tx1"/>
                  </a:solidFill>
                </a:endParaRPr>
              </a:p>
            </p:txBody>
          </p:sp>
        </mc:Choice>
        <mc:Fallback xmlns="">
          <p:sp>
            <p:nvSpPr>
              <p:cNvPr id="8" name="TextBox 17">
                <a:extLst>
                  <a:ext uri="{FF2B5EF4-FFF2-40B4-BE49-F238E27FC236}">
                    <a16:creationId xmlns:a16="http://schemas.microsoft.com/office/drawing/2014/main" id="{F50A2328-5743-EC10-933E-FC2651AC6CB8}"/>
                  </a:ext>
                </a:extLst>
              </p:cNvPr>
              <p:cNvSpPr txBox="1">
                <a:spLocks noRot="1" noChangeAspect="1" noMove="1" noResize="1" noEditPoints="1" noAdjustHandles="1" noChangeArrowheads="1" noChangeShapeType="1" noTextEdit="1"/>
              </p:cNvSpPr>
              <p:nvPr/>
            </p:nvSpPr>
            <p:spPr>
              <a:xfrm>
                <a:off x="3174563" y="3292572"/>
                <a:ext cx="3154680" cy="313227"/>
              </a:xfrm>
              <a:prstGeom prst="rect">
                <a:avLst/>
              </a:prstGeom>
              <a:blipFill>
                <a:blip r:embed="rId3"/>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22">
                <a:extLst>
                  <a:ext uri="{FF2B5EF4-FFF2-40B4-BE49-F238E27FC236}">
                    <a16:creationId xmlns:a16="http://schemas.microsoft.com/office/drawing/2014/main" id="{E0852DF2-44EA-715A-C793-FAC41F0BFBF9}"/>
                  </a:ext>
                </a:extLst>
              </p:cNvPr>
              <p:cNvSpPr txBox="1"/>
              <p:nvPr/>
            </p:nvSpPr>
            <p:spPr>
              <a:xfrm>
                <a:off x="3174563" y="2233030"/>
                <a:ext cx="315468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rPr>
                        <m:t>𝒙</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r>
                        <a:rPr lang="en-US" b="1" i="0" smtClean="0">
                          <a:solidFill>
                            <a:schemeClr val="tx1"/>
                          </a:solidFill>
                          <a:latin typeface="Cambria Math" panose="02040503050406030204" pitchFamily="18" charset="0"/>
                        </a:rPr>
                        <m:t>𝐬𝐢𝐧</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ea typeface="Cambria Math" panose="02040503050406030204" pitchFamily="18" charset="0"/>
                            </a:rPr>
                            <m:t>𝝅</m:t>
                          </m:r>
                          <m:r>
                            <a:rPr lang="en-US" b="1" i="1" smtClean="0">
                              <a:solidFill>
                                <a:schemeClr val="tx1"/>
                              </a:solidFill>
                              <a:latin typeface="Cambria Math" panose="02040503050406030204" pitchFamily="18" charset="0"/>
                              <a:ea typeface="Cambria Math" panose="02040503050406030204" pitchFamily="18" charset="0"/>
                            </a:rPr>
                            <m:t>𝒇𝒕</m:t>
                          </m:r>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𝝓</m:t>
                          </m:r>
                        </m:e>
                      </m:d>
                    </m:oMath>
                  </m:oMathPara>
                </a14:m>
                <a:endParaRPr lang="es-MX" b="1" dirty="0">
                  <a:solidFill>
                    <a:schemeClr val="tx1"/>
                  </a:solidFill>
                </a:endParaRPr>
              </a:p>
            </p:txBody>
          </p:sp>
        </mc:Choice>
        <mc:Fallback xmlns="">
          <p:sp>
            <p:nvSpPr>
              <p:cNvPr id="11" name="TextBox 22">
                <a:extLst>
                  <a:ext uri="{FF2B5EF4-FFF2-40B4-BE49-F238E27FC236}">
                    <a16:creationId xmlns:a16="http://schemas.microsoft.com/office/drawing/2014/main" id="{E0852DF2-44EA-715A-C793-FAC41F0BFBF9}"/>
                  </a:ext>
                </a:extLst>
              </p:cNvPr>
              <p:cNvSpPr txBox="1">
                <a:spLocks noRot="1" noChangeAspect="1" noMove="1" noResize="1" noEditPoints="1" noAdjustHandles="1" noChangeArrowheads="1" noChangeShapeType="1" noTextEdit="1"/>
              </p:cNvSpPr>
              <p:nvPr/>
            </p:nvSpPr>
            <p:spPr>
              <a:xfrm>
                <a:off x="3174563" y="2233030"/>
                <a:ext cx="3154680" cy="307777"/>
              </a:xfrm>
              <a:prstGeom prst="rect">
                <a:avLst/>
              </a:prstGeom>
              <a:blipFill>
                <a:blip r:embed="rId4"/>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26">
                <a:extLst>
                  <a:ext uri="{FF2B5EF4-FFF2-40B4-BE49-F238E27FC236}">
                    <a16:creationId xmlns:a16="http://schemas.microsoft.com/office/drawing/2014/main" id="{9F2D3A4B-C676-2262-5142-BE1847C8CEF2}"/>
                  </a:ext>
                </a:extLst>
              </p:cNvPr>
              <p:cNvSpPr txBox="1"/>
              <p:nvPr/>
            </p:nvSpPr>
            <p:spPr>
              <a:xfrm>
                <a:off x="3174563" y="2709421"/>
                <a:ext cx="3154680" cy="4145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1" smtClean="0">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b>
                        <m:sSubPr>
                          <m:ctrlPr>
                            <a:rPr lang="es-MX" b="1" i="1" smtClean="0">
                              <a:solidFill>
                                <a:schemeClr val="tx1"/>
                              </a:solidFill>
                              <a:latin typeface="Cambria Math" panose="02040503050406030204" pitchFamily="18" charset="0"/>
                            </a:rPr>
                          </m:ctrlPr>
                        </m:sSubPr>
                        <m:e>
                          <m:r>
                            <a:rPr lang="es-MX" b="1" i="1" smtClean="0">
                              <a:solidFill>
                                <a:schemeClr val="tx1"/>
                              </a:solidFill>
                              <a:latin typeface="Cambria Math" panose="02040503050406030204" pitchFamily="18" charset="0"/>
                              <a:ea typeface="Cambria Math" panose="02040503050406030204" pitchFamily="18" charset="0"/>
                            </a:rPr>
                            <m:t>𝝉</m:t>
                          </m:r>
                        </m:e>
                        <m:sub>
                          <m:r>
                            <a:rPr lang="en-US" b="1" i="1" smtClean="0">
                              <a:solidFill>
                                <a:schemeClr val="tx1"/>
                              </a:solidFill>
                              <a:latin typeface="Cambria Math" panose="02040503050406030204" pitchFamily="18" charset="0"/>
                            </a:rPr>
                            <m:t>𝒌</m:t>
                          </m:r>
                        </m:sub>
                      </m:sSub>
                      <m:r>
                        <a:rPr lang="es-MX" b="1" i="0">
                          <a:solidFill>
                            <a:schemeClr val="tx1"/>
                          </a:solidFill>
                          <a:latin typeface="Cambria Math" panose="02040503050406030204" pitchFamily="18" charset="0"/>
                        </a:rPr>
                        <m:t>∙</m:t>
                      </m:r>
                      <m:sSup>
                        <m:sSupPr>
                          <m:ctrlPr>
                            <a:rPr lang="es-MX" b="1" i="1">
                              <a:solidFill>
                                <a:schemeClr val="tx1"/>
                              </a:solidFill>
                              <a:latin typeface="Cambria Math" panose="02040503050406030204" pitchFamily="18" charset="0"/>
                            </a:rPr>
                          </m:ctrlPr>
                        </m:sSupPr>
                        <m:e>
                          <m:r>
                            <a:rPr lang="es-MX" b="1" i="1">
                              <a:solidFill>
                                <a:schemeClr val="tx1"/>
                              </a:solidFill>
                              <a:latin typeface="Cambria Math" panose="02040503050406030204" pitchFamily="18" charset="0"/>
                            </a:rPr>
                            <m:t>𝒆</m:t>
                          </m:r>
                        </m:e>
                        <m:sup>
                          <m:r>
                            <a:rPr lang="en-US" b="1" i="1" smtClean="0">
                              <a:solidFill>
                                <a:schemeClr val="tx1"/>
                              </a:solidFill>
                              <a:latin typeface="Cambria Math" panose="02040503050406030204" pitchFamily="18" charset="0"/>
                            </a:rPr>
                            <m:t>−</m:t>
                          </m:r>
                          <m:f>
                            <m:fPr>
                              <m:ctrlPr>
                                <a:rPr lang="es-MX" b="1" i="1" smtClean="0">
                                  <a:solidFill>
                                    <a:schemeClr val="tx1"/>
                                  </a:solidFill>
                                  <a:latin typeface="Cambria Math" panose="02040503050406030204" pitchFamily="18" charset="0"/>
                                </a:rPr>
                              </m:ctrlPr>
                            </m:fPr>
                            <m:num>
                              <m:r>
                                <a:rPr lang="en-US" b="1" i="1" smtClean="0">
                                  <a:solidFill>
                                    <a:schemeClr val="tx1"/>
                                  </a:solidFill>
                                  <a:latin typeface="Cambria Math" panose="02040503050406030204" pitchFamily="18" charset="0"/>
                                </a:rPr>
                                <m:t>𝒌</m:t>
                              </m:r>
                            </m:num>
                            <m:den>
                              <m:r>
                                <a:rPr lang="en-US" b="1" i="1" smtClean="0">
                                  <a:solidFill>
                                    <a:schemeClr val="tx1"/>
                                  </a:solidFill>
                                  <a:latin typeface="Cambria Math" panose="02040503050406030204" pitchFamily="18" charset="0"/>
                                </a:rPr>
                                <m:t>𝒆𝒅</m:t>
                              </m:r>
                            </m:den>
                          </m:f>
                        </m:sup>
                      </m:sSup>
                    </m:oMath>
                  </m:oMathPara>
                </a14:m>
                <a:endParaRPr lang="es-MX" b="1" dirty="0">
                  <a:solidFill>
                    <a:schemeClr val="tx1"/>
                  </a:solidFill>
                </a:endParaRPr>
              </a:p>
            </p:txBody>
          </p:sp>
        </mc:Choice>
        <mc:Fallback xmlns="">
          <p:sp>
            <p:nvSpPr>
              <p:cNvPr id="13" name="TextBox 26">
                <a:extLst>
                  <a:ext uri="{FF2B5EF4-FFF2-40B4-BE49-F238E27FC236}">
                    <a16:creationId xmlns:a16="http://schemas.microsoft.com/office/drawing/2014/main" id="{9F2D3A4B-C676-2262-5142-BE1847C8CEF2}"/>
                  </a:ext>
                </a:extLst>
              </p:cNvPr>
              <p:cNvSpPr txBox="1">
                <a:spLocks noRot="1" noChangeAspect="1" noMove="1" noResize="1" noEditPoints="1" noAdjustHandles="1" noChangeArrowheads="1" noChangeShapeType="1" noTextEdit="1"/>
              </p:cNvSpPr>
              <p:nvPr/>
            </p:nvSpPr>
            <p:spPr>
              <a:xfrm>
                <a:off x="3174563" y="2709421"/>
                <a:ext cx="3154680" cy="4145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29">
                <a:extLst>
                  <a:ext uri="{FF2B5EF4-FFF2-40B4-BE49-F238E27FC236}">
                    <a16:creationId xmlns:a16="http://schemas.microsoft.com/office/drawing/2014/main" id="{ECFF1B21-BF39-FB25-BD59-46EAA41B97CB}"/>
                  </a:ext>
                </a:extLst>
              </p:cNvPr>
              <p:cNvSpPr txBox="1"/>
              <p:nvPr/>
            </p:nvSpPr>
            <p:spPr>
              <a:xfrm>
                <a:off x="3174563" y="3774413"/>
                <a:ext cx="3154680" cy="41472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rPr>
                        <m:t>𝒈</m:t>
                      </m:r>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𝒕</m:t>
                          </m:r>
                        </m:e>
                      </m:d>
                      <m:r>
                        <a:rPr lang="es-MX" b="1" i="0">
                          <a:solidFill>
                            <a:schemeClr val="tx1"/>
                          </a:solidFill>
                          <a:latin typeface="Cambria Math" panose="02040503050406030204" pitchFamily="18" charset="0"/>
                        </a:rPr>
                        <m:t>=</m:t>
                      </m:r>
                      <m:r>
                        <a:rPr lang="es-MX" b="1" i="0">
                          <a:solidFill>
                            <a:schemeClr val="tx1"/>
                          </a:solidFill>
                          <a:latin typeface="Cambria Math" panose="02040503050406030204" pitchFamily="18" charset="0"/>
                        </a:rPr>
                        <m:t>𝟐</m:t>
                      </m:r>
                      <m:r>
                        <a:rPr lang="es-MX" b="1" i="0">
                          <a:solidFill>
                            <a:schemeClr val="tx1"/>
                          </a:solidFill>
                          <a:latin typeface="Cambria Math" panose="02040503050406030204" pitchFamily="18" charset="0"/>
                        </a:rPr>
                        <m:t>∙</m:t>
                      </m:r>
                      <m:r>
                        <a:rPr lang="es-MX" b="1" i="1">
                          <a:solidFill>
                            <a:schemeClr val="tx1"/>
                          </a:solidFill>
                          <a:latin typeface="Cambria Math" panose="02040503050406030204" pitchFamily="18" charset="0"/>
                        </a:rPr>
                        <m:t>𝑹𝒆</m:t>
                      </m:r>
                      <m:d>
                        <m:dPr>
                          <m:ctrlPr>
                            <a:rPr lang="es-MX" b="1" i="1">
                              <a:solidFill>
                                <a:schemeClr val="tx1"/>
                              </a:solidFill>
                              <a:latin typeface="Cambria Math" panose="02040503050406030204" pitchFamily="18" charset="0"/>
                            </a:rPr>
                          </m:ctrlPr>
                        </m:dPr>
                        <m:e>
                          <m:sSup>
                            <m:sSupPr>
                              <m:ctrlPr>
                                <a:rPr lang="es-MX" b="1" i="1">
                                  <a:solidFill>
                                    <a:schemeClr val="tx1"/>
                                  </a:solidFill>
                                  <a:latin typeface="Cambria Math" panose="02040503050406030204" pitchFamily="18" charset="0"/>
                                </a:rPr>
                              </m:ctrlPr>
                            </m:sSupPr>
                            <m:e>
                              <m:r>
                                <a:rPr lang="es-MX" b="1" i="0">
                                  <a:solidFill>
                                    <a:schemeClr val="tx1"/>
                                  </a:solidFill>
                                  <a:latin typeface="Cambria Math" panose="02040503050406030204" pitchFamily="18" charset="0"/>
                                </a:rPr>
                                <m:t>𝓕</m:t>
                              </m:r>
                            </m:e>
                            <m:sup>
                              <m:r>
                                <a:rPr lang="es-MX" b="1" i="0">
                                  <a:solidFill>
                                    <a:schemeClr val="tx1"/>
                                  </a:solidFill>
                                  <a:latin typeface="Cambria Math" panose="02040503050406030204" pitchFamily="18" charset="0"/>
                                </a:rPr>
                                <m:t>−</m:t>
                              </m:r>
                              <m:r>
                                <a:rPr lang="es-MX" b="1" i="0">
                                  <a:solidFill>
                                    <a:schemeClr val="tx1"/>
                                  </a:solidFill>
                                  <a:latin typeface="Cambria Math" panose="02040503050406030204" pitchFamily="18" charset="0"/>
                                </a:rPr>
                                <m:t>𝟏</m:t>
                              </m:r>
                            </m:sup>
                          </m:sSup>
                          <m:d>
                            <m:dPr>
                              <m:ctrlPr>
                                <a:rPr lang="es-MX" b="1" i="1">
                                  <a:solidFill>
                                    <a:schemeClr val="tx1"/>
                                  </a:solidFill>
                                  <a:latin typeface="Cambria Math" panose="02040503050406030204" pitchFamily="18" charset="0"/>
                                </a:rPr>
                              </m:ctrlPr>
                            </m:dPr>
                            <m:e>
                              <m:r>
                                <a:rPr lang="es-MX" b="1" i="1">
                                  <a:solidFill>
                                    <a:schemeClr val="tx1"/>
                                  </a:solidFill>
                                  <a:latin typeface="Cambria Math" panose="02040503050406030204" pitchFamily="18" charset="0"/>
                                </a:rPr>
                                <m:t>𝒇𝒄</m:t>
                              </m:r>
                            </m:e>
                          </m:d>
                        </m:e>
                      </m:d>
                    </m:oMath>
                  </m:oMathPara>
                </a14:m>
                <a:endParaRPr lang="es-MX" b="1" dirty="0">
                  <a:solidFill>
                    <a:schemeClr val="tx1"/>
                  </a:solidFill>
                </a:endParaRPr>
              </a:p>
            </p:txBody>
          </p:sp>
        </mc:Choice>
        <mc:Fallback xmlns="">
          <p:sp>
            <p:nvSpPr>
              <p:cNvPr id="15" name="TextBox 29">
                <a:extLst>
                  <a:ext uri="{FF2B5EF4-FFF2-40B4-BE49-F238E27FC236}">
                    <a16:creationId xmlns:a16="http://schemas.microsoft.com/office/drawing/2014/main" id="{ECFF1B21-BF39-FB25-BD59-46EAA41B97CB}"/>
                  </a:ext>
                </a:extLst>
              </p:cNvPr>
              <p:cNvSpPr txBox="1">
                <a:spLocks noRot="1" noChangeAspect="1" noMove="1" noResize="1" noEditPoints="1" noAdjustHandles="1" noChangeArrowheads="1" noChangeShapeType="1" noTextEdit="1"/>
              </p:cNvSpPr>
              <p:nvPr/>
            </p:nvSpPr>
            <p:spPr>
              <a:xfrm>
                <a:off x="3174563" y="3774413"/>
                <a:ext cx="3154680" cy="4147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33">
                <a:extLst>
                  <a:ext uri="{FF2B5EF4-FFF2-40B4-BE49-F238E27FC236}">
                    <a16:creationId xmlns:a16="http://schemas.microsoft.com/office/drawing/2014/main" id="{3FB174B8-3BD9-3550-9B3A-9A4F84E52B71}"/>
                  </a:ext>
                </a:extLst>
              </p:cNvPr>
              <p:cNvSpPr txBox="1"/>
              <p:nvPr/>
            </p:nvSpPr>
            <p:spPr>
              <a:xfrm>
                <a:off x="3175643" y="4357756"/>
                <a:ext cx="3153600" cy="307777"/>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𝑬𝑬𝑮</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𝒇</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𝒙</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m:t>
                      </m:r>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𝒈</m:t>
                      </m:r>
                      <m:d>
                        <m:dPr>
                          <m:ctrlP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ctrlPr>
                        </m:dPr>
                        <m:e>
                          <m:r>
                            <a:rPr lang="en-US" sz="1400" b="1" i="1" u="none" strike="noStrike" cap="none" smtClean="0">
                              <a:solidFill>
                                <a:srgbClr val="000000"/>
                              </a:solidFill>
                              <a:effectLst/>
                              <a:latin typeface="Cambria Math" panose="02040503050406030204" pitchFamily="18" charset="0"/>
                              <a:ea typeface="Cambria Math" panose="02040503050406030204" pitchFamily="18" charset="0"/>
                              <a:cs typeface="Arial"/>
                              <a:sym typeface="Arial"/>
                            </a:rPr>
                            <m:t>𝒕</m:t>
                          </m:r>
                        </m:e>
                      </m:d>
                    </m:oMath>
                  </m:oMathPara>
                </a14:m>
                <a:endParaRPr lang="es-MX" sz="1400" b="1" i="1" u="none" strike="noStrike" cap="none" dirty="0">
                  <a:solidFill>
                    <a:srgbClr val="000000"/>
                  </a:solidFill>
                  <a:effectLst/>
                  <a:latin typeface="Cambria Math" panose="02040503050406030204" pitchFamily="18" charset="0"/>
                  <a:ea typeface="Cambria Math" panose="02040503050406030204" pitchFamily="18" charset="0"/>
                  <a:cs typeface="Arial"/>
                  <a:sym typeface="Arial"/>
                </a:endParaRPr>
              </a:p>
            </p:txBody>
          </p:sp>
        </mc:Choice>
        <mc:Fallback xmlns="">
          <p:sp>
            <p:nvSpPr>
              <p:cNvPr id="17" name="TextBox 33">
                <a:extLst>
                  <a:ext uri="{FF2B5EF4-FFF2-40B4-BE49-F238E27FC236}">
                    <a16:creationId xmlns:a16="http://schemas.microsoft.com/office/drawing/2014/main" id="{3FB174B8-3BD9-3550-9B3A-9A4F84E52B71}"/>
                  </a:ext>
                </a:extLst>
              </p:cNvPr>
              <p:cNvSpPr txBox="1">
                <a:spLocks noRot="1" noChangeAspect="1" noMove="1" noResize="1" noEditPoints="1" noAdjustHandles="1" noChangeArrowheads="1" noChangeShapeType="1" noTextEdit="1"/>
              </p:cNvSpPr>
              <p:nvPr/>
            </p:nvSpPr>
            <p:spPr>
              <a:xfrm>
                <a:off x="3175643" y="4357756"/>
                <a:ext cx="3153600" cy="307777"/>
              </a:xfrm>
              <a:prstGeom prst="rect">
                <a:avLst/>
              </a:prstGeom>
              <a:blipFill>
                <a:blip r:embed="rId7"/>
                <a:stretch>
                  <a:fillRect b="-10000"/>
                </a:stretch>
              </a:blipFill>
            </p:spPr>
            <p:txBody>
              <a:bodyPr/>
              <a:lstStyle/>
              <a:p>
                <a:r>
                  <a:rPr lang="en-US">
                    <a:noFill/>
                  </a:rPr>
                  <a:t> </a:t>
                </a:r>
              </a:p>
            </p:txBody>
          </p:sp>
        </mc:Fallback>
      </mc:AlternateContent>
      <p:pic>
        <p:nvPicPr>
          <p:cNvPr id="19" name="Imagen 18">
            <a:extLst>
              <a:ext uri="{FF2B5EF4-FFF2-40B4-BE49-F238E27FC236}">
                <a16:creationId xmlns:a16="http://schemas.microsoft.com/office/drawing/2014/main" id="{06DA9294-745D-B8D1-CD55-7B97F8FD5FBA}"/>
              </a:ext>
            </a:extLst>
          </p:cNvPr>
          <p:cNvPicPr>
            <a:picLocks noChangeAspect="1"/>
          </p:cNvPicPr>
          <p:nvPr/>
        </p:nvPicPr>
        <p:blipFill>
          <a:blip r:embed="rId8"/>
          <a:srcRect l="48986" t="7621"/>
          <a:stretch/>
        </p:blipFill>
        <p:spPr>
          <a:xfrm>
            <a:off x="5504657" y="2534938"/>
            <a:ext cx="3222170" cy="2153157"/>
          </a:xfrm>
          <a:prstGeom prst="rect">
            <a:avLst/>
          </a:prstGeom>
        </p:spPr>
      </p:pic>
      <p:pic>
        <p:nvPicPr>
          <p:cNvPr id="21" name="Imagen 20">
            <a:extLst>
              <a:ext uri="{FF2B5EF4-FFF2-40B4-BE49-F238E27FC236}">
                <a16:creationId xmlns:a16="http://schemas.microsoft.com/office/drawing/2014/main" id="{7C12483E-4E2F-4DF6-D1CF-F4533E7E06EC}"/>
              </a:ext>
            </a:extLst>
          </p:cNvPr>
          <p:cNvPicPr>
            <a:picLocks noChangeAspect="1"/>
          </p:cNvPicPr>
          <p:nvPr/>
        </p:nvPicPr>
        <p:blipFill>
          <a:blip r:embed="rId8"/>
          <a:srcRect l="3119" t="29915" r="55423"/>
          <a:stretch/>
        </p:blipFill>
        <p:spPr>
          <a:xfrm>
            <a:off x="6263874" y="922503"/>
            <a:ext cx="2593581" cy="1680752"/>
          </a:xfrm>
          <a:prstGeom prst="rect">
            <a:avLst/>
          </a:prstGeom>
        </p:spPr>
      </p:pic>
      <p:sp>
        <p:nvSpPr>
          <p:cNvPr id="22" name="Rectangle 8">
            <a:extLst>
              <a:ext uri="{FF2B5EF4-FFF2-40B4-BE49-F238E27FC236}">
                <a16:creationId xmlns:a16="http://schemas.microsoft.com/office/drawing/2014/main" id="{23804714-4794-1EFB-707F-B35397B6C0AF}"/>
              </a:ext>
            </a:extLst>
          </p:cNvPr>
          <p:cNvSpPr/>
          <p:nvPr/>
        </p:nvSpPr>
        <p:spPr>
          <a:xfrm>
            <a:off x="580980" y="1312299"/>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Algoritmo 1.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sintético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4" name="CuadroTexto 23">
            <a:extLst>
              <a:ext uri="{FF2B5EF4-FFF2-40B4-BE49-F238E27FC236}">
                <a16:creationId xmlns:a16="http://schemas.microsoft.com/office/drawing/2014/main" id="{5427590D-2C49-54DA-9B63-F648760EBF15}"/>
              </a:ext>
            </a:extLst>
          </p:cNvPr>
          <p:cNvSpPr txBox="1"/>
          <p:nvPr/>
        </p:nvSpPr>
        <p:spPr>
          <a:xfrm>
            <a:off x="5569970" y="4595584"/>
            <a:ext cx="3222171" cy="307777"/>
          </a:xfrm>
          <a:prstGeom prst="rect">
            <a:avLst/>
          </a:prstGeom>
          <a:noFill/>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9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Proyección de actividad dipolar</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822866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64209-D00E-1078-BD34-C147883D1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75B62-2C5D-B7A0-7050-C622456D9555}"/>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C3C54D03-6302-57EB-A7CC-22BC6A520725}"/>
              </a:ext>
            </a:extLst>
          </p:cNvPr>
          <p:cNvGraphicFramePr>
            <a:graphicFrameLocks noGrp="1"/>
          </p:cNvGraphicFramePr>
          <p:nvPr>
            <p:extLst>
              <p:ext uri="{D42A27DB-BD31-4B8C-83A1-F6EECF244321}">
                <p14:modId xmlns:p14="http://schemas.microsoft.com/office/powerpoint/2010/main" val="802755142"/>
              </p:ext>
            </p:extLst>
          </p:nvPr>
        </p:nvGraphicFramePr>
        <p:xfrm>
          <a:off x="446400" y="1607172"/>
          <a:ext cx="2705540" cy="314452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646518267"/>
                    </a:ext>
                  </a:extLst>
                </a:gridCol>
              </a:tblGrid>
              <a:tr h="370840">
                <a:tc>
                  <a:txBody>
                    <a:bodyPr/>
                    <a:lstStyle/>
                    <a:p>
                      <a:pPr algn="ctr"/>
                      <a:r>
                        <a:rPr lang="es-MX" sz="1600" b="1" dirty="0">
                          <a:latin typeface="Times New Roman" panose="02020603050405020304" pitchFamily="18" charset="0"/>
                          <a:cs typeface="Times New Roman" panose="02020603050405020304" pitchFamily="18" charset="0"/>
                        </a:rPr>
                        <a:t>Datos </a:t>
                      </a:r>
                      <a:r>
                        <a:rPr lang="es-MX" sz="1600" b="1" dirty="0" err="1">
                          <a:latin typeface="Times New Roman" panose="02020603050405020304" pitchFamily="18" charset="0"/>
                          <a:cs typeface="Times New Roman" panose="02020603050405020304" pitchFamily="18" charset="0"/>
                        </a:rPr>
                        <a:t>semi-sintéticos</a:t>
                      </a:r>
                      <a:endParaRPr lang="es-MX"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91915667"/>
                  </a:ext>
                </a:extLst>
              </a:tr>
              <a:tr h="37084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600" b="1" i="0" u="none" strike="noStrike" cap="none" dirty="0" err="1">
                          <a:solidFill>
                            <a:schemeClr val="tx1">
                              <a:lumMod val="50000"/>
                            </a:schemeClr>
                          </a:solidFill>
                          <a:latin typeface="Times New Roman" panose="02020603050405020304" pitchFamily="18" charset="0"/>
                          <a:ea typeface="Arial"/>
                          <a:cs typeface="Times New Roman" panose="02020603050405020304" pitchFamily="18" charset="0"/>
                          <a:sym typeface="Arial"/>
                        </a:rPr>
                        <a:t>EEGdenoiseNet</a:t>
                      </a:r>
                      <a:endParaRPr lang="es-MX" sz="1600" b="1" i="0" u="none" strike="noStrike" cap="none" dirty="0">
                        <a:solidFill>
                          <a:schemeClr val="tx1">
                            <a:lumMod val="50000"/>
                          </a:schemeClr>
                        </a:solidFill>
                        <a:latin typeface="Times New Roman" panose="02020603050405020304" pitchFamily="18" charset="0"/>
                        <a:ea typeface="Arial"/>
                        <a:cs typeface="Times New Roman" panose="02020603050405020304" pitchFamily="18" charset="0"/>
                        <a:sym typeface="Arial"/>
                      </a:endParaRP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EEG - 4514 épocas</a:t>
                      </a: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EOG - 3400 épocas</a:t>
                      </a:r>
                    </a:p>
                    <a:p>
                      <a:pPr marL="285750" marR="0" indent="-285750" algn="l" rtl="0">
                        <a:lnSpc>
                          <a:spcPct val="100000"/>
                        </a:lnSpc>
                        <a:spcBef>
                          <a:spcPts val="0"/>
                        </a:spcBef>
                        <a:spcAft>
                          <a:spcPts val="0"/>
                        </a:spcAft>
                        <a:buClr>
                          <a:srgbClr val="000000"/>
                        </a:buClr>
                        <a:buFont typeface="Arial" panose="020B0604020202020204" pitchFamily="34" charset="0"/>
                        <a:buChar char="•"/>
                      </a:pP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EMG - 5598 épocas</a:t>
                      </a:r>
                    </a:p>
                    <a:p>
                      <a:pPr marL="0" marR="0" indent="0" algn="l" rtl="0">
                        <a:lnSpc>
                          <a:spcPct val="100000"/>
                        </a:lnSpc>
                        <a:spcBef>
                          <a:spcPts val="0"/>
                        </a:spcBef>
                        <a:spcAft>
                          <a:spcPts val="0"/>
                        </a:spcAft>
                        <a:buClr>
                          <a:srgbClr val="000000"/>
                        </a:buClr>
                        <a:buFont typeface="Arial" panose="020B0604020202020204" pitchFamily="34" charset="0"/>
                        <a:buNone/>
                      </a:pPr>
                      <a:endPar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endParaRPr>
                    </a:p>
                    <a:p>
                      <a:pPr marL="0" marR="0" indent="0" algn="l" rtl="0">
                        <a:lnSpc>
                          <a:spcPct val="100000"/>
                        </a:lnSpc>
                        <a:spcBef>
                          <a:spcPts val="0"/>
                        </a:spcBef>
                        <a:spcAft>
                          <a:spcPts val="0"/>
                        </a:spcAft>
                        <a:buClr>
                          <a:srgbClr val="000000"/>
                        </a:buClr>
                        <a:buFont typeface="Arial" panose="020B0604020202020204" pitchFamily="34" charset="0"/>
                        <a:buNone/>
                      </a:pPr>
                      <a:r>
                        <a:rPr lang="es-MX" sz="1600" b="1" dirty="0">
                          <a:latin typeface="Times New Roman" panose="02020603050405020304" pitchFamily="18" charset="0"/>
                          <a:cs typeface="Times New Roman" panose="02020603050405020304" pitchFamily="18" charset="0"/>
                        </a:rPr>
                        <a:t>Propósito</a:t>
                      </a:r>
                    </a:p>
                    <a:p>
                      <a:pPr marL="0" marR="0" indent="0" algn="l" rtl="0">
                        <a:lnSpc>
                          <a:spcPct val="100000"/>
                        </a:lnSpc>
                        <a:spcBef>
                          <a:spcPts val="0"/>
                        </a:spcBef>
                        <a:spcAft>
                          <a:spcPts val="0"/>
                        </a:spcAft>
                        <a:buClr>
                          <a:srgbClr val="000000"/>
                        </a:buClr>
                        <a:buFont typeface="Arial" panose="020B0604020202020204" pitchFamily="34" charset="0"/>
                        <a:buNone/>
                      </a:pPr>
                      <a:r>
                        <a:rPr lang="es-MX" sz="1600" dirty="0">
                          <a:latin typeface="Times New Roman" panose="02020603050405020304" pitchFamily="18" charset="0"/>
                          <a:cs typeface="Times New Roman" panose="02020603050405020304" pitchFamily="18" charset="0"/>
                        </a:rPr>
                        <a:t>Mezclar señales limpias + artefactos con SNR controlado</a:t>
                      </a:r>
                      <a:r>
                        <a:rPr 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rPr>
                        <a:t>.</a:t>
                      </a:r>
                      <a:endParaRPr lang="es-MX" altLang="es-MX" sz="1600" b="0" i="0" u="none" strike="noStrike" cap="none" dirty="0">
                        <a:solidFill>
                          <a:schemeClr val="tx1">
                            <a:lumMod val="50000"/>
                          </a:schemeClr>
                        </a:solidFill>
                        <a:latin typeface="Times New Roman" panose="02020603050405020304" pitchFamily="18" charset="0"/>
                        <a:cs typeface="Times New Roman" panose="02020603050405020304" pitchFamily="18"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es-MX" sz="1600" dirty="0">
                        <a:solidFill>
                          <a:schemeClr val="tx1">
                            <a:lumMod val="50000"/>
                          </a:schemeClr>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es-MX" sz="1600" dirty="0">
                          <a:solidFill>
                            <a:schemeClr val="tx1">
                              <a:lumMod val="50000"/>
                            </a:schemeClr>
                          </a:solidFill>
                          <a:latin typeface="Times New Roman" panose="02020603050405020304" pitchFamily="18" charset="0"/>
                          <a:cs typeface="Times New Roman" panose="02020603050405020304" pitchFamily="18" charset="0"/>
                        </a:rPr>
                        <a:t>Zhang, Zhao, et al., (2021).</a:t>
                      </a:r>
                    </a:p>
                  </a:txBody>
                  <a:tcPr/>
                </a:tc>
                <a:extLst>
                  <a:ext uri="{0D108BD9-81ED-4DB2-BD59-A6C34878D82A}">
                    <a16:rowId xmlns:a16="http://schemas.microsoft.com/office/drawing/2014/main" val="4129322297"/>
                  </a:ext>
                </a:extLst>
              </a:tr>
            </a:tbl>
          </a:graphicData>
        </a:graphic>
      </p:graphicFrame>
      <p:sp>
        <p:nvSpPr>
          <p:cNvPr id="9" name="Rectangle 8">
            <a:extLst>
              <a:ext uri="{FF2B5EF4-FFF2-40B4-BE49-F238E27FC236}">
                <a16:creationId xmlns:a16="http://schemas.microsoft.com/office/drawing/2014/main" id="{54D2BD6D-D506-4BB2-9B57-1FEBFFFE4AC8}"/>
              </a:ext>
            </a:extLst>
          </p:cNvPr>
          <p:cNvSpPr/>
          <p:nvPr/>
        </p:nvSpPr>
        <p:spPr>
          <a:xfrm>
            <a:off x="580980" y="1158560"/>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Conjuntos de datos disponibles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6" name="Picture 3">
            <a:extLst>
              <a:ext uri="{FF2B5EF4-FFF2-40B4-BE49-F238E27FC236}">
                <a16:creationId xmlns:a16="http://schemas.microsoft.com/office/drawing/2014/main" id="{875BCD5B-6B10-B40E-A78A-E4B086E8CD82}"/>
              </a:ext>
            </a:extLst>
          </p:cNvPr>
          <p:cNvPicPr>
            <a:picLocks noChangeAspect="1"/>
          </p:cNvPicPr>
          <p:nvPr/>
        </p:nvPicPr>
        <p:blipFill>
          <a:blip r:embed="rId2"/>
          <a:srcRect r="54709"/>
          <a:stretch/>
        </p:blipFill>
        <p:spPr>
          <a:xfrm>
            <a:off x="7228114" y="348343"/>
            <a:ext cx="1915886" cy="4446814"/>
          </a:xfrm>
          <a:prstGeom prst="rect">
            <a:avLst/>
          </a:prstGeom>
        </p:spPr>
      </p:pic>
      <mc:AlternateContent xmlns:mc="http://schemas.openxmlformats.org/markup-compatibility/2006" xmlns:a14="http://schemas.microsoft.com/office/drawing/2010/main">
        <mc:Choice Requires="a14">
          <p:sp>
            <p:nvSpPr>
              <p:cNvPr id="3" name="TextBox 7">
                <a:extLst>
                  <a:ext uri="{FF2B5EF4-FFF2-40B4-BE49-F238E27FC236}">
                    <a16:creationId xmlns:a16="http://schemas.microsoft.com/office/drawing/2014/main" id="{C216EEB4-79DE-AEEF-B737-9A2B7A119D00}"/>
                  </a:ext>
                </a:extLst>
              </p:cNvPr>
              <p:cNvSpPr txBox="1"/>
              <p:nvPr/>
            </p:nvSpPr>
            <p:spPr>
              <a:xfrm>
                <a:off x="3216349" y="1561178"/>
                <a:ext cx="4320000" cy="7023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𝑷𝒐𝒕𝒆𝒏𝒄𝒊𝒂</m:t>
                      </m:r>
                      <m:r>
                        <a:rPr lang="es-MX" b="0" i="0" smtClean="0">
                          <a:latin typeface="Cambria Math" panose="02040503050406030204" pitchFamily="18" charset="0"/>
                        </a:rPr>
                        <m:t> </m:t>
                      </m:r>
                      <m:r>
                        <a:rPr lang="es-MX" b="1" i="1">
                          <a:latin typeface="Cambria Math" panose="02040503050406030204" pitchFamily="18" charset="0"/>
                        </a:rPr>
                        <m:t>𝑬𝑬𝑮</m:t>
                      </m:r>
                      <m:r>
                        <a:rPr lang="es-MX" b="0" i="0">
                          <a:latin typeface="Cambria Math" panose="02040503050406030204" pitchFamily="18" charset="0"/>
                        </a:rPr>
                        <m:t>=</m:t>
                      </m:r>
                      <m:f>
                        <m:fPr>
                          <m:ctrlPr>
                            <a:rPr lang="es-MX" b="0" i="1">
                              <a:solidFill>
                                <a:srgbClr val="836967"/>
                              </a:solidFill>
                              <a:latin typeface="Cambria Math" panose="02040503050406030204" pitchFamily="18" charset="0"/>
                            </a:rPr>
                          </m:ctrlPr>
                        </m:fPr>
                        <m:num>
                          <m:r>
                            <a:rPr lang="es-MX" b="0" i="0">
                              <a:latin typeface="Cambria Math" panose="02040503050406030204" pitchFamily="18" charset="0"/>
                            </a:rPr>
                            <m:t>1</m:t>
                          </m:r>
                        </m:num>
                        <m:den>
                          <m:r>
                            <a:rPr lang="es-MX" b="1" i="1">
                              <a:latin typeface="Cambria Math" panose="02040503050406030204" pitchFamily="18" charset="0"/>
                            </a:rPr>
                            <m:t>𝑵</m:t>
                          </m:r>
                        </m:den>
                      </m:f>
                      <m:nary>
                        <m:naryPr>
                          <m:chr m:val="∑"/>
                          <m:limLoc m:val="undOvr"/>
                          <m:ctrlPr>
                            <a:rPr lang="es-MX" b="0" i="1">
                              <a:latin typeface="Cambria Math" panose="02040503050406030204" pitchFamily="18" charset="0"/>
                            </a:rPr>
                          </m:ctrlPr>
                        </m:naryPr>
                        <m:sub>
                          <m:r>
                            <a:rPr lang="es-MX" b="1" i="1">
                              <a:latin typeface="Cambria Math" panose="02040503050406030204" pitchFamily="18" charset="0"/>
                            </a:rPr>
                            <m:t>𝒏</m:t>
                          </m:r>
                          <m:r>
                            <a:rPr lang="es-MX" b="0" i="0">
                              <a:latin typeface="Cambria Math" panose="02040503050406030204" pitchFamily="18" charset="0"/>
                            </a:rPr>
                            <m:t>=1</m:t>
                          </m:r>
                        </m:sub>
                        <m:sup>
                          <m:r>
                            <a:rPr lang="es-MX" b="1" i="1">
                              <a:latin typeface="Cambria Math" panose="02040503050406030204" pitchFamily="18" charset="0"/>
                            </a:rPr>
                            <m:t>𝑵</m:t>
                          </m:r>
                        </m:sup>
                        <m:e>
                          <m:sSup>
                            <m:sSupPr>
                              <m:ctrlPr>
                                <a:rPr lang="es-MX" b="1" i="1">
                                  <a:solidFill>
                                    <a:srgbClr val="836967"/>
                                  </a:solidFill>
                                  <a:latin typeface="Cambria Math" panose="02040503050406030204" pitchFamily="18" charset="0"/>
                                </a:rPr>
                              </m:ctrlPr>
                            </m:sSupPr>
                            <m:e>
                              <m:r>
                                <a:rPr lang="es-MX" b="1" i="1">
                                  <a:latin typeface="Cambria Math" panose="02040503050406030204" pitchFamily="18" charset="0"/>
                                </a:rPr>
                                <m:t>𝒔</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e>
                            <m:sup>
                              <m:r>
                                <a:rPr lang="es-MX" b="0" i="0">
                                  <a:latin typeface="Cambria Math" panose="02040503050406030204" pitchFamily="18" charset="0"/>
                                </a:rPr>
                                <m:t>2</m:t>
                              </m:r>
                            </m:sup>
                          </m:sSup>
                        </m:e>
                      </m:nary>
                    </m:oMath>
                  </m:oMathPara>
                </a14:m>
                <a:endParaRPr lang="es-MX" dirty="0"/>
              </a:p>
            </p:txBody>
          </p:sp>
        </mc:Choice>
        <mc:Fallback xmlns="">
          <p:sp>
            <p:nvSpPr>
              <p:cNvPr id="3" name="TextBox 7">
                <a:extLst>
                  <a:ext uri="{FF2B5EF4-FFF2-40B4-BE49-F238E27FC236}">
                    <a16:creationId xmlns:a16="http://schemas.microsoft.com/office/drawing/2014/main" id="{C216EEB4-79DE-AEEF-B737-9A2B7A119D00}"/>
                  </a:ext>
                </a:extLst>
              </p:cNvPr>
              <p:cNvSpPr txBox="1">
                <a:spLocks noRot="1" noChangeAspect="1" noMove="1" noResize="1" noEditPoints="1" noAdjustHandles="1" noChangeArrowheads="1" noChangeShapeType="1" noTextEdit="1"/>
              </p:cNvSpPr>
              <p:nvPr/>
            </p:nvSpPr>
            <p:spPr>
              <a:xfrm>
                <a:off x="3216349" y="1561178"/>
                <a:ext cx="4320000" cy="7023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56D99B87-F4C9-C583-062A-CD305AD607BF}"/>
                  </a:ext>
                </a:extLst>
              </p:cNvPr>
              <p:cNvSpPr txBox="1"/>
              <p:nvPr/>
            </p:nvSpPr>
            <p:spPr>
              <a:xfrm>
                <a:off x="3216349" y="2439280"/>
                <a:ext cx="432000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𝑷𝒐𝒕𝒆𝒏𝒄𝒊𝒂</m:t>
                      </m:r>
                      <m:r>
                        <a:rPr lang="es-MX" b="0" i="0">
                          <a:latin typeface="Cambria Math" panose="02040503050406030204" pitchFamily="18" charset="0"/>
                        </a:rPr>
                        <m:t> </m:t>
                      </m:r>
                      <m:r>
                        <a:rPr lang="es-MX" b="1" i="1">
                          <a:latin typeface="Cambria Math" panose="02040503050406030204" pitchFamily="18" charset="0"/>
                        </a:rPr>
                        <m:t>𝑬𝑬𝑮</m:t>
                      </m:r>
                      <m:r>
                        <a:rPr lang="es-MX" b="0" i="0">
                          <a:latin typeface="Cambria Math" panose="02040503050406030204" pitchFamily="18" charset="0"/>
                        </a:rPr>
                        <m:t> </m:t>
                      </m:r>
                      <m:d>
                        <m:dPr>
                          <m:ctrlPr>
                            <a:rPr lang="es-MX" b="0" i="1">
                              <a:solidFill>
                                <a:srgbClr val="836967"/>
                              </a:solidFill>
                              <a:latin typeface="Cambria Math" panose="02040503050406030204" pitchFamily="18" charset="0"/>
                            </a:rPr>
                          </m:ctrlPr>
                        </m:dPr>
                        <m:e>
                          <m:r>
                            <a:rPr lang="es-MX" b="1" i="1">
                              <a:latin typeface="Cambria Math" panose="02040503050406030204" pitchFamily="18" charset="0"/>
                            </a:rPr>
                            <m:t>𝒅𝑩</m:t>
                          </m:r>
                        </m:e>
                      </m:d>
                      <m:r>
                        <a:rPr lang="es-MX" b="0" i="0">
                          <a:latin typeface="Cambria Math" panose="02040503050406030204" pitchFamily="18" charset="0"/>
                        </a:rPr>
                        <m:t>=</m:t>
                      </m:r>
                      <m:sSub>
                        <m:sSubPr>
                          <m:ctrlPr>
                            <a:rPr lang="es-MX" b="0" i="1">
                              <a:solidFill>
                                <a:srgbClr val="836967"/>
                              </a:solidFill>
                              <a:latin typeface="Cambria Math" panose="02040503050406030204" pitchFamily="18" charset="0"/>
                            </a:rPr>
                          </m:ctrlPr>
                        </m:sSubPr>
                        <m:e>
                          <m:r>
                            <a:rPr lang="es-MX" b="0" i="0">
                              <a:latin typeface="Cambria Math" panose="02040503050406030204" pitchFamily="18" charset="0"/>
                            </a:rPr>
                            <m:t>10</m:t>
                          </m:r>
                          <m:r>
                            <a:rPr lang="es-MX" b="1" i="1">
                              <a:latin typeface="Cambria Math" panose="02040503050406030204" pitchFamily="18" charset="0"/>
                            </a:rPr>
                            <m:t>𝒍𝒐𝒈</m:t>
                          </m:r>
                        </m:e>
                        <m:sub>
                          <m:r>
                            <a:rPr lang="es-MX" b="0" i="0">
                              <a:latin typeface="Cambria Math" panose="02040503050406030204" pitchFamily="18" charset="0"/>
                            </a:rPr>
                            <m:t>10</m:t>
                          </m:r>
                        </m:sub>
                      </m:sSub>
                      <m:d>
                        <m:dPr>
                          <m:ctrlPr>
                            <a:rPr lang="es-MX" b="0" i="1">
                              <a:solidFill>
                                <a:srgbClr val="836967"/>
                              </a:solidFill>
                              <a:latin typeface="Cambria Math" panose="02040503050406030204" pitchFamily="18" charset="0"/>
                            </a:rPr>
                          </m:ctrlPr>
                        </m:dPr>
                        <m:e>
                          <m:r>
                            <a:rPr lang="es-MX" b="1" i="1">
                              <a:latin typeface="Cambria Math" panose="02040503050406030204" pitchFamily="18" charset="0"/>
                            </a:rPr>
                            <m:t>𝑷𝒐𝒕𝒆𝒏𝒄𝒊𝒂</m:t>
                          </m:r>
                          <m:r>
                            <a:rPr lang="es-MX" b="1" i="1" smtClean="0">
                              <a:latin typeface="Cambria Math" panose="02040503050406030204" pitchFamily="18" charset="0"/>
                            </a:rPr>
                            <m:t> </m:t>
                          </m:r>
                          <m:r>
                            <a:rPr lang="es-MX" b="1" i="1">
                              <a:latin typeface="Cambria Math" panose="02040503050406030204" pitchFamily="18" charset="0"/>
                            </a:rPr>
                            <m:t>𝑬𝑬𝑮</m:t>
                          </m:r>
                        </m:e>
                      </m:d>
                    </m:oMath>
                  </m:oMathPara>
                </a14:m>
                <a:endParaRPr lang="es-MX" dirty="0"/>
              </a:p>
            </p:txBody>
          </p:sp>
        </mc:Choice>
        <mc:Fallback xmlns="">
          <p:sp>
            <p:nvSpPr>
              <p:cNvPr id="7" name="TextBox 9">
                <a:extLst>
                  <a:ext uri="{FF2B5EF4-FFF2-40B4-BE49-F238E27FC236}">
                    <a16:creationId xmlns:a16="http://schemas.microsoft.com/office/drawing/2014/main" id="{56D99B87-F4C9-C583-062A-CD305AD607BF}"/>
                  </a:ext>
                </a:extLst>
              </p:cNvPr>
              <p:cNvSpPr txBox="1">
                <a:spLocks noRot="1" noChangeAspect="1" noMove="1" noResize="1" noEditPoints="1" noAdjustHandles="1" noChangeArrowheads="1" noChangeShapeType="1" noTextEdit="1"/>
              </p:cNvSpPr>
              <p:nvPr/>
            </p:nvSpPr>
            <p:spPr>
              <a:xfrm>
                <a:off x="3216349" y="2439280"/>
                <a:ext cx="4320000" cy="307777"/>
              </a:xfrm>
              <a:prstGeom prst="rect">
                <a:avLst/>
              </a:prstGeom>
              <a:blipFill>
                <a:blip r:embed="rId4"/>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11">
                <a:extLst>
                  <a:ext uri="{FF2B5EF4-FFF2-40B4-BE49-F238E27FC236}">
                    <a16:creationId xmlns:a16="http://schemas.microsoft.com/office/drawing/2014/main" id="{528EED54-0623-32CF-41FE-7B98650134EF}"/>
                  </a:ext>
                </a:extLst>
              </p:cNvPr>
              <p:cNvSpPr txBox="1"/>
              <p:nvPr/>
            </p:nvSpPr>
            <p:spPr>
              <a:xfrm>
                <a:off x="3216349" y="2922787"/>
                <a:ext cx="4320000" cy="62042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𝑷</m:t>
                      </m:r>
                      <m:r>
                        <a:rPr lang="es-MX" b="1" i="1">
                          <a:latin typeface="Cambria Math" panose="02040503050406030204" pitchFamily="18" charset="0"/>
                        </a:rPr>
                        <m:t>𝒐𝒕𝒆𝒏𝒄𝒊𝒂</m:t>
                      </m:r>
                      <m:r>
                        <a:rPr lang="es-MX" b="1" i="1">
                          <a:latin typeface="Cambria Math" panose="02040503050406030204" pitchFamily="18" charset="0"/>
                        </a:rPr>
                        <m:t> </m:t>
                      </m:r>
                      <m:r>
                        <a:rPr lang="es-MX" b="1" i="1" smtClean="0">
                          <a:latin typeface="Cambria Math" panose="02040503050406030204" pitchFamily="18" charset="0"/>
                        </a:rPr>
                        <m:t>𝒂𝒓𝒕𝒆𝒇𝒂𝒄𝒕𝒐</m:t>
                      </m:r>
                      <m:r>
                        <a:rPr lang="es-MX" b="1" i="1">
                          <a:latin typeface="Cambria Math" panose="02040503050406030204" pitchFamily="18" charset="0"/>
                        </a:rPr>
                        <m:t>= </m:t>
                      </m:r>
                      <m:f>
                        <m:fPr>
                          <m:ctrlPr>
                            <a:rPr lang="es-MX" b="1" i="1">
                              <a:latin typeface="Cambria Math" panose="02040503050406030204" pitchFamily="18" charset="0"/>
                            </a:rPr>
                          </m:ctrlPr>
                        </m:fPr>
                        <m:num>
                          <m:r>
                            <a:rPr lang="es-MX" b="1" i="1">
                              <a:latin typeface="Cambria Math" panose="02040503050406030204" pitchFamily="18" charset="0"/>
                            </a:rPr>
                            <m:t>𝑷𝒐𝒕𝒆𝒏𝒄𝒊𝒂</m:t>
                          </m:r>
                          <m:r>
                            <a:rPr lang="es-MX" b="1" i="1">
                              <a:latin typeface="Cambria Math" panose="02040503050406030204" pitchFamily="18" charset="0"/>
                            </a:rPr>
                            <m:t> </m:t>
                          </m:r>
                          <m:r>
                            <a:rPr lang="es-MX" b="1" i="1">
                              <a:latin typeface="Cambria Math" panose="02040503050406030204" pitchFamily="18" charset="0"/>
                            </a:rPr>
                            <m:t>𝑬𝑬𝑮</m:t>
                          </m:r>
                          <m:r>
                            <a:rPr lang="es-MX" b="1" i="1">
                              <a:latin typeface="Cambria Math" panose="02040503050406030204" pitchFamily="18" charset="0"/>
                            </a:rPr>
                            <m:t> </m:t>
                          </m:r>
                          <m:d>
                            <m:dPr>
                              <m:ctrlPr>
                                <a:rPr lang="es-MX" b="1" i="1">
                                  <a:latin typeface="Cambria Math" panose="02040503050406030204" pitchFamily="18" charset="0"/>
                                </a:rPr>
                              </m:ctrlPr>
                            </m:dPr>
                            <m:e>
                              <m:r>
                                <a:rPr lang="es-MX" b="1" i="1">
                                  <a:latin typeface="Cambria Math" panose="02040503050406030204" pitchFamily="18" charset="0"/>
                                </a:rPr>
                                <m:t>𝒅𝑩</m:t>
                              </m:r>
                            </m:e>
                          </m:d>
                        </m:num>
                        <m:den>
                          <m:sSup>
                            <m:sSupPr>
                              <m:ctrlPr>
                                <a:rPr lang="es-MX" b="1" i="1">
                                  <a:latin typeface="Cambria Math" panose="02040503050406030204" pitchFamily="18" charset="0"/>
                                </a:rPr>
                              </m:ctrlPr>
                            </m:sSupPr>
                            <m:e>
                              <m:r>
                                <a:rPr lang="es-MX" b="1" i="1">
                                  <a:latin typeface="Cambria Math" panose="02040503050406030204" pitchFamily="18" charset="0"/>
                                </a:rPr>
                                <m:t>𝟏𝟎</m:t>
                              </m:r>
                            </m:e>
                            <m:sup>
                              <m:f>
                                <m:fPr>
                                  <m:ctrlPr>
                                    <a:rPr lang="es-MX" b="1" i="1">
                                      <a:latin typeface="Cambria Math" panose="02040503050406030204" pitchFamily="18" charset="0"/>
                                    </a:rPr>
                                  </m:ctrlPr>
                                </m:fPr>
                                <m:num>
                                  <m:r>
                                    <a:rPr lang="es-MX" b="1" i="1">
                                      <a:latin typeface="Cambria Math" panose="02040503050406030204" pitchFamily="18" charset="0"/>
                                    </a:rPr>
                                    <m:t>𝑺𝑵𝑹</m:t>
                                  </m:r>
                                </m:num>
                                <m:den>
                                  <m:r>
                                    <a:rPr lang="es-MX" b="1" i="1">
                                      <a:latin typeface="Cambria Math" panose="02040503050406030204" pitchFamily="18" charset="0"/>
                                    </a:rPr>
                                    <m:t>𝟏𝟎</m:t>
                                  </m:r>
                                </m:den>
                              </m:f>
                            </m:sup>
                          </m:sSup>
                        </m:den>
                      </m:f>
                    </m:oMath>
                  </m:oMathPara>
                </a14:m>
                <a:endParaRPr lang="es-MX" b="1" i="1" dirty="0">
                  <a:latin typeface="Cambria Math" panose="02040503050406030204" pitchFamily="18" charset="0"/>
                </a:endParaRPr>
              </a:p>
            </p:txBody>
          </p:sp>
        </mc:Choice>
        <mc:Fallback xmlns="">
          <p:sp>
            <p:nvSpPr>
              <p:cNvPr id="8" name="TextBox 11">
                <a:extLst>
                  <a:ext uri="{FF2B5EF4-FFF2-40B4-BE49-F238E27FC236}">
                    <a16:creationId xmlns:a16="http://schemas.microsoft.com/office/drawing/2014/main" id="{528EED54-0623-32CF-41FE-7B98650134EF}"/>
                  </a:ext>
                </a:extLst>
              </p:cNvPr>
              <p:cNvSpPr txBox="1">
                <a:spLocks noRot="1" noChangeAspect="1" noMove="1" noResize="1" noEditPoints="1" noAdjustHandles="1" noChangeArrowheads="1" noChangeShapeType="1" noTextEdit="1"/>
              </p:cNvSpPr>
              <p:nvPr/>
            </p:nvSpPr>
            <p:spPr>
              <a:xfrm>
                <a:off x="3216349" y="2922787"/>
                <a:ext cx="4320000" cy="620426"/>
              </a:xfrm>
              <a:prstGeom prst="rect">
                <a:avLst/>
              </a:prstGeom>
              <a:blipFill>
                <a:blip r:embed="rId5"/>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14">
                <a:extLst>
                  <a:ext uri="{FF2B5EF4-FFF2-40B4-BE49-F238E27FC236}">
                    <a16:creationId xmlns:a16="http://schemas.microsoft.com/office/drawing/2014/main" id="{9E8AC7BA-E825-9A5E-6534-16734C29DA8A}"/>
                  </a:ext>
                </a:extLst>
              </p:cNvPr>
              <p:cNvSpPr txBox="1"/>
              <p:nvPr/>
            </p:nvSpPr>
            <p:spPr>
              <a:xfrm>
                <a:off x="3216349" y="3718943"/>
                <a:ext cx="4320000" cy="58310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s-MX" b="1" i="1" smtClean="0">
                          <a:latin typeface="Cambria Math" panose="02040503050406030204" pitchFamily="18" charset="0"/>
                        </a:rPr>
                        <m:t>𝑨𝒓𝒕𝒆𝒇𝒂𝒄𝒕𝒐</m:t>
                      </m:r>
                      <m:r>
                        <a:rPr lang="es-MX" b="1" i="1">
                          <a:latin typeface="Cambria Math" panose="02040503050406030204" pitchFamily="18" charset="0"/>
                        </a:rPr>
                        <m:t>= </m:t>
                      </m:r>
                      <m:rad>
                        <m:radPr>
                          <m:degHide m:val="on"/>
                          <m:ctrlPr>
                            <a:rPr lang="es-MX" b="1" i="1" smtClean="0">
                              <a:solidFill>
                                <a:srgbClr val="836967"/>
                              </a:solidFill>
                              <a:latin typeface="Cambria Math" panose="02040503050406030204" pitchFamily="18" charset="0"/>
                            </a:rPr>
                          </m:ctrlPr>
                        </m:radPr>
                        <m:deg/>
                        <m:e>
                          <m:r>
                            <a:rPr lang="es-MX" b="1" i="1">
                              <a:latin typeface="Cambria Math" panose="02040503050406030204" pitchFamily="18" charset="0"/>
                            </a:rPr>
                            <m:t>𝑷𝒐𝒕𝒆𝒏𝒄𝒊𝒂</m:t>
                          </m:r>
                          <m:r>
                            <a:rPr lang="es-MX" b="1" i="1">
                              <a:latin typeface="Cambria Math" panose="02040503050406030204" pitchFamily="18" charset="0"/>
                            </a:rPr>
                            <m:t> </m:t>
                          </m:r>
                          <m:r>
                            <a:rPr lang="es-MX" b="1" i="1">
                              <a:latin typeface="Cambria Math" panose="02040503050406030204" pitchFamily="18" charset="0"/>
                            </a:rPr>
                            <m:t>𝒂𝒓𝒕𝒆𝒇𝒂𝒄𝒕𝒐</m:t>
                          </m:r>
                          <m:r>
                            <a:rPr lang="en-US" b="1" i="1" smtClean="0">
                              <a:latin typeface="Cambria Math" panose="02040503050406030204" pitchFamily="18" charset="0"/>
                            </a:rPr>
                            <m:t> </m:t>
                          </m:r>
                        </m:e>
                      </m:rad>
                      <m:f>
                        <m:fPr>
                          <m:ctrlPr>
                            <a:rPr lang="es-MX" b="1" i="1">
                              <a:solidFill>
                                <a:srgbClr val="836967"/>
                              </a:solidFill>
                              <a:latin typeface="Cambria Math" panose="02040503050406030204" pitchFamily="18" charset="0"/>
                            </a:rPr>
                          </m:ctrlPr>
                        </m:fPr>
                        <m:num>
                          <m:r>
                            <a:rPr lang="es-MX" b="1" i="1">
                              <a:latin typeface="Cambria Math" panose="02040503050406030204" pitchFamily="18" charset="0"/>
                            </a:rPr>
                            <m:t>𝒗</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num>
                        <m:den>
                          <m:r>
                            <a:rPr lang="es-MX" b="1" i="1">
                              <a:latin typeface="Cambria Math" panose="02040503050406030204" pitchFamily="18" charset="0"/>
                            </a:rPr>
                            <m:t>𝝈</m:t>
                          </m:r>
                          <m:r>
                            <a:rPr lang="es-MX" b="1" i="1">
                              <a:latin typeface="Cambria Math" panose="02040503050406030204" pitchFamily="18" charset="0"/>
                            </a:rPr>
                            <m:t> </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𝒗</m:t>
                              </m:r>
                              <m:d>
                                <m:dPr>
                                  <m:ctrlPr>
                                    <a:rPr lang="es-MX" b="1" i="1">
                                      <a:solidFill>
                                        <a:srgbClr val="836967"/>
                                      </a:solidFill>
                                      <a:latin typeface="Cambria Math" panose="02040503050406030204" pitchFamily="18" charset="0"/>
                                    </a:rPr>
                                  </m:ctrlPr>
                                </m:dPr>
                                <m:e>
                                  <m:r>
                                    <a:rPr lang="es-MX" b="1" i="1">
                                      <a:latin typeface="Cambria Math" panose="02040503050406030204" pitchFamily="18" charset="0"/>
                                    </a:rPr>
                                    <m:t>𝒏</m:t>
                                  </m:r>
                                </m:e>
                              </m:d>
                            </m:e>
                          </m:d>
                        </m:den>
                      </m:f>
                    </m:oMath>
                  </m:oMathPara>
                </a14:m>
                <a:endParaRPr lang="es-MX" b="1" i="1" dirty="0"/>
              </a:p>
            </p:txBody>
          </p:sp>
        </mc:Choice>
        <mc:Fallback xmlns="">
          <p:sp>
            <p:nvSpPr>
              <p:cNvPr id="10" name="TextBox 14">
                <a:extLst>
                  <a:ext uri="{FF2B5EF4-FFF2-40B4-BE49-F238E27FC236}">
                    <a16:creationId xmlns:a16="http://schemas.microsoft.com/office/drawing/2014/main" id="{9E8AC7BA-E825-9A5E-6534-16734C29DA8A}"/>
                  </a:ext>
                </a:extLst>
              </p:cNvPr>
              <p:cNvSpPr txBox="1">
                <a:spLocks noRot="1" noChangeAspect="1" noMove="1" noResize="1" noEditPoints="1" noAdjustHandles="1" noChangeArrowheads="1" noChangeShapeType="1" noTextEdit="1"/>
              </p:cNvSpPr>
              <p:nvPr/>
            </p:nvSpPr>
            <p:spPr>
              <a:xfrm>
                <a:off x="3216349" y="3718943"/>
                <a:ext cx="4320000" cy="58310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6">
                <a:extLst>
                  <a:ext uri="{FF2B5EF4-FFF2-40B4-BE49-F238E27FC236}">
                    <a16:creationId xmlns:a16="http://schemas.microsoft.com/office/drawing/2014/main" id="{5D81F931-8D2E-D27B-7F57-7C6068D056B5}"/>
                  </a:ext>
                </a:extLst>
              </p:cNvPr>
              <p:cNvSpPr txBox="1"/>
              <p:nvPr/>
            </p:nvSpPr>
            <p:spPr>
              <a:xfrm>
                <a:off x="3216349" y="4477782"/>
                <a:ext cx="432000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ea typeface="Cambria Math" panose="02040503050406030204" pitchFamily="18" charset="0"/>
                        </a:rPr>
                        <m:t>𝑺𝒆</m:t>
                      </m:r>
                      <m:r>
                        <a:rPr lang="en-US" b="1" i="1" smtClean="0">
                          <a:latin typeface="Cambria Math" panose="02040503050406030204" pitchFamily="18" charset="0"/>
                          <a:ea typeface="Cambria Math" panose="02040503050406030204" pitchFamily="18" charset="0"/>
                        </a:rPr>
                        <m:t>ñ</m:t>
                      </m:r>
                      <m:r>
                        <a:rPr lang="en-US" b="1" i="1" smtClean="0">
                          <a:latin typeface="Cambria Math" panose="02040503050406030204" pitchFamily="18" charset="0"/>
                          <a:ea typeface="Cambria Math" panose="02040503050406030204" pitchFamily="18" charset="0"/>
                        </a:rPr>
                        <m:t>𝒂𝒍</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𝑬𝑬𝑮</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𝒄𝒐𝒏</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𝑨𝒓𝒕𝒆𝒇𝒂𝒄𝒕𝒐</m:t>
                      </m:r>
                      <m:r>
                        <a:rPr lang="es-MX"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𝑬𝑬𝑮</m:t>
                      </m:r>
                      <m:r>
                        <a:rPr lang="en-US" b="1" i="1" smtClean="0">
                          <a:latin typeface="Cambria Math" panose="02040503050406030204" pitchFamily="18" charset="0"/>
                          <a:ea typeface="Cambria Math" panose="02040503050406030204" pitchFamily="18" charset="0"/>
                        </a:rPr>
                        <m:t>+ </m:t>
                      </m:r>
                      <m:r>
                        <a:rPr lang="es-MX" b="1" i="1">
                          <a:latin typeface="Cambria Math" panose="02040503050406030204" pitchFamily="18" charset="0"/>
                          <a:ea typeface="Cambria Math" panose="02040503050406030204" pitchFamily="18" charset="0"/>
                        </a:rPr>
                        <m:t>𝑨𝒓𝒕𝒆𝒇𝒂𝒄𝒕𝒐</m:t>
                      </m:r>
                    </m:oMath>
                  </m:oMathPara>
                </a14:m>
                <a:endParaRPr lang="es-MX" b="1" i="1" dirty="0">
                  <a:latin typeface="Cambria Math" panose="02040503050406030204" pitchFamily="18" charset="0"/>
                  <a:ea typeface="Cambria Math" panose="02040503050406030204" pitchFamily="18" charset="0"/>
                </a:endParaRPr>
              </a:p>
            </p:txBody>
          </p:sp>
        </mc:Choice>
        <mc:Fallback xmlns="">
          <p:sp>
            <p:nvSpPr>
              <p:cNvPr id="11" name="TextBox 16">
                <a:extLst>
                  <a:ext uri="{FF2B5EF4-FFF2-40B4-BE49-F238E27FC236}">
                    <a16:creationId xmlns:a16="http://schemas.microsoft.com/office/drawing/2014/main" id="{5D81F931-8D2E-D27B-7F57-7C6068D056B5}"/>
                  </a:ext>
                </a:extLst>
              </p:cNvPr>
              <p:cNvSpPr txBox="1">
                <a:spLocks noRot="1" noChangeAspect="1" noMove="1" noResize="1" noEditPoints="1" noAdjustHandles="1" noChangeArrowheads="1" noChangeShapeType="1" noTextEdit="1"/>
              </p:cNvSpPr>
              <p:nvPr/>
            </p:nvSpPr>
            <p:spPr>
              <a:xfrm>
                <a:off x="3216349" y="4477782"/>
                <a:ext cx="4320000" cy="307777"/>
              </a:xfrm>
              <a:prstGeom prst="rect">
                <a:avLst/>
              </a:prstGeom>
              <a:blipFill>
                <a:blip r:embed="rId7"/>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342716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EB4A-2035-AFFF-5FE7-7E73066E893E}"/>
              </a:ext>
            </a:extLst>
          </p:cNvPr>
          <p:cNvSpPr>
            <a:spLocks noGrp="1"/>
          </p:cNvSpPr>
          <p:nvPr>
            <p:ph type="title"/>
          </p:nvPr>
        </p:nvSpPr>
        <p:spPr/>
        <p:txBody>
          <a:bodyPr/>
          <a:lstStyle/>
          <a:p>
            <a:pPr algn="ctr"/>
            <a:r>
              <a:rPr lang="es-MX" b="1" noProof="0" dirty="0"/>
              <a:t>CONJUNTO DE DATOS</a:t>
            </a:r>
            <a:endParaRPr lang="es-MX" dirty="0"/>
          </a:p>
        </p:txBody>
      </p:sp>
      <p:graphicFrame>
        <p:nvGraphicFramePr>
          <p:cNvPr id="5" name="Table 4">
            <a:extLst>
              <a:ext uri="{FF2B5EF4-FFF2-40B4-BE49-F238E27FC236}">
                <a16:creationId xmlns:a16="http://schemas.microsoft.com/office/drawing/2014/main" id="{497C0B5C-5D0C-42A6-56B1-D151DFFD89AE}"/>
              </a:ext>
            </a:extLst>
          </p:cNvPr>
          <p:cNvGraphicFramePr>
            <a:graphicFrameLocks noGrp="1"/>
          </p:cNvGraphicFramePr>
          <p:nvPr>
            <p:extLst>
              <p:ext uri="{D42A27DB-BD31-4B8C-83A1-F6EECF244321}">
                <p14:modId xmlns:p14="http://schemas.microsoft.com/office/powerpoint/2010/main" val="72941829"/>
              </p:ext>
            </p:extLst>
          </p:nvPr>
        </p:nvGraphicFramePr>
        <p:xfrm>
          <a:off x="446400" y="1607172"/>
          <a:ext cx="2705540" cy="3022600"/>
        </p:xfrm>
        <a:graphic>
          <a:graphicData uri="http://schemas.openxmlformats.org/drawingml/2006/table">
            <a:tbl>
              <a:tblPr firstRow="1" bandRow="1">
                <a:tableStyleId>{57D3CEEF-1FBE-4C0B-BF5B-973A6B0E033A}</a:tableStyleId>
              </a:tblPr>
              <a:tblGrid>
                <a:gridCol w="2705540">
                  <a:extLst>
                    <a:ext uri="{9D8B030D-6E8A-4147-A177-3AD203B41FA5}">
                      <a16:colId xmlns:a16="http://schemas.microsoft.com/office/drawing/2014/main" val="237606277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600" b="1" dirty="0">
                          <a:latin typeface="Times New Roman" panose="02020603050405020304" pitchFamily="18" charset="0"/>
                          <a:cs typeface="Times New Roman" panose="02020603050405020304" pitchFamily="18" charset="0"/>
                        </a:rPr>
                        <a:t>Datos Reales</a:t>
                      </a:r>
                    </a:p>
                  </a:txBody>
                  <a:tcPr/>
                </a:tc>
                <a:extLst>
                  <a:ext uri="{0D108BD9-81ED-4DB2-BD59-A6C34878D82A}">
                    <a16:rowId xmlns:a16="http://schemas.microsoft.com/office/drawing/2014/main" val="991915667"/>
                  </a:ext>
                </a:extLst>
              </a:tr>
              <a:tr h="370840">
                <a:tc>
                  <a:txBody>
                    <a:bodyPr/>
                    <a:lstStyle/>
                    <a:p>
                      <a:r>
                        <a:rPr lang="es-MX" sz="1400" b="1"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TUH EEG </a:t>
                      </a:r>
                      <a:r>
                        <a:rPr lang="es-MX" sz="1400" b="1" i="0" u="none" strike="noStrike" cap="none" dirty="0" err="1">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Artifact</a:t>
                      </a:r>
                      <a:r>
                        <a:rPr lang="es-MX" sz="1400" b="1"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 Corpus</a:t>
                      </a:r>
                      <a:endPar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endParaRP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EEG</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EOG</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EMG</a:t>
                      </a:r>
                    </a:p>
                    <a:p>
                      <a:pPr marL="285750" indent="-285750">
                        <a:buFont typeface="Arial" panose="020B0604020202020204" pitchFamily="34" charset="0"/>
                        <a:buChar char="•"/>
                      </a:pPr>
                      <a:r>
                        <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rPr>
                        <a:t>Artefactos no fisiológicos</a:t>
                      </a:r>
                    </a:p>
                    <a:p>
                      <a:pPr marL="285750" indent="-285750">
                        <a:buFont typeface="Arial" panose="020B0604020202020204" pitchFamily="34" charset="0"/>
                        <a:buChar char="•"/>
                      </a:pP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sz="1400" b="1" dirty="0">
                          <a:latin typeface="Times New Roman" panose="02020603050405020304" pitchFamily="18" charset="0"/>
                          <a:cs typeface="Times New Roman" panose="02020603050405020304" pitchFamily="18" charset="0"/>
                        </a:rPr>
                        <a:t>Propósito</a:t>
                      </a: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dirty="0">
                          <a:latin typeface="Times New Roman" panose="02020603050405020304" pitchFamily="18" charset="0"/>
                          <a:cs typeface="Times New Roman" panose="02020603050405020304" pitchFamily="18" charset="0"/>
                        </a:rPr>
                        <a:t>Entrenar y evaluar algoritmos de limpieza, detección o clasificación de artefactos en EEG</a:t>
                      </a:r>
                    </a:p>
                    <a:p>
                      <a:pPr marL="0" indent="0">
                        <a:buFont typeface="Arial" panose="020B0604020202020204" pitchFamily="34" charset="0"/>
                        <a:buNone/>
                      </a:pP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p>
                      <a:pPr marL="0" indent="0">
                        <a:buFont typeface="Arial" panose="020B0604020202020204" pitchFamily="34" charset="0"/>
                        <a:buNone/>
                      </a:pPr>
                      <a:r>
                        <a:rPr lang="es-MX" sz="1400" b="0" i="0" u="none" strike="noStrike" cap="none" dirty="0">
                          <a:solidFill>
                            <a:schemeClr val="tx1">
                              <a:lumMod val="50000"/>
                            </a:schemeClr>
                          </a:solidFill>
                          <a:effectLst/>
                          <a:latin typeface="Times New Roman" panose="02020603050405020304" pitchFamily="18" charset="0"/>
                          <a:ea typeface="Arial"/>
                          <a:cs typeface="Times New Roman" panose="02020603050405020304" pitchFamily="18" charset="0"/>
                          <a:sym typeface="Arial"/>
                        </a:rPr>
                        <a:t>Obeid &amp; Picone, (2016)</a:t>
                      </a:r>
                      <a:endParaRPr lang="es-MX" sz="1400" b="0" i="0" u="none" strike="noStrike" cap="none" dirty="0">
                        <a:solidFill>
                          <a:schemeClr val="tx1">
                            <a:lumMod val="50000"/>
                          </a:schemeClr>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4129322297"/>
                  </a:ext>
                </a:extLst>
              </a:tr>
            </a:tbl>
          </a:graphicData>
        </a:graphic>
      </p:graphicFrame>
      <p:sp>
        <p:nvSpPr>
          <p:cNvPr id="9" name="Rectangle 8">
            <a:extLst>
              <a:ext uri="{FF2B5EF4-FFF2-40B4-BE49-F238E27FC236}">
                <a16:creationId xmlns:a16="http://schemas.microsoft.com/office/drawing/2014/main" id="{BFAD3195-E120-B96A-857A-462C626B7969}"/>
              </a:ext>
            </a:extLst>
          </p:cNvPr>
          <p:cNvSpPr/>
          <p:nvPr/>
        </p:nvSpPr>
        <p:spPr>
          <a:xfrm>
            <a:off x="580980" y="1158560"/>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IV.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Conjuntos de datos disponibles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4" name="Imagen 3">
            <a:extLst>
              <a:ext uri="{FF2B5EF4-FFF2-40B4-BE49-F238E27FC236}">
                <a16:creationId xmlns:a16="http://schemas.microsoft.com/office/drawing/2014/main" id="{C80BFCA9-D9FC-F14B-F159-F520718E7A1B}"/>
              </a:ext>
            </a:extLst>
          </p:cNvPr>
          <p:cNvPicPr>
            <a:picLocks noChangeAspect="1"/>
          </p:cNvPicPr>
          <p:nvPr/>
        </p:nvPicPr>
        <p:blipFill>
          <a:blip r:embed="rId2"/>
          <a:stretch>
            <a:fillRect/>
          </a:stretch>
        </p:blipFill>
        <p:spPr>
          <a:xfrm>
            <a:off x="3512564" y="1783142"/>
            <a:ext cx="4911436" cy="2670660"/>
          </a:xfrm>
          <a:prstGeom prst="rect">
            <a:avLst/>
          </a:prstGeom>
        </p:spPr>
      </p:pic>
      <p:sp>
        <p:nvSpPr>
          <p:cNvPr id="7" name="CuadroTexto 6">
            <a:extLst>
              <a:ext uri="{FF2B5EF4-FFF2-40B4-BE49-F238E27FC236}">
                <a16:creationId xmlns:a16="http://schemas.microsoft.com/office/drawing/2014/main" id="{C7CEBBFA-4D56-7B03-766E-17A8880E2FC8}"/>
              </a:ext>
            </a:extLst>
          </p:cNvPr>
          <p:cNvSpPr txBox="1"/>
          <p:nvPr/>
        </p:nvSpPr>
        <p:spPr>
          <a:xfrm>
            <a:off x="3106019" y="4544586"/>
            <a:ext cx="5724525" cy="307777"/>
          </a:xfrm>
          <a:prstGeom prst="rect">
            <a:avLst/>
          </a:prstGeom>
          <a:noFill/>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10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EEG con anotaciones de artefacto de TUH EEG </a:t>
            </a:r>
            <a:r>
              <a:rPr lang="es-MX" noProof="0" dirty="0" err="1">
                <a:solidFill>
                  <a:schemeClr val="dk1"/>
                </a:solidFill>
                <a:latin typeface="Times New Roman" panose="02020603050405020304" pitchFamily="18" charset="0"/>
                <a:ea typeface="Times New Roman"/>
                <a:cs typeface="Times New Roman" panose="02020603050405020304" pitchFamily="18" charset="0"/>
                <a:sym typeface="Times New Roman"/>
              </a:rPr>
              <a:t>artifact</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 corpus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87888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A558-DDCB-8684-4789-3DBEC5FF3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8ED64-D509-B1FE-5FA7-2FA437264870}"/>
              </a:ext>
            </a:extLst>
          </p:cNvPr>
          <p:cNvSpPr>
            <a:spLocks noGrp="1"/>
          </p:cNvSpPr>
          <p:nvPr>
            <p:ph type="title"/>
          </p:nvPr>
        </p:nvSpPr>
        <p:spPr>
          <a:xfrm>
            <a:off x="580980" y="333223"/>
            <a:ext cx="7982040" cy="572700"/>
          </a:xfrm>
        </p:spPr>
        <p:txBody>
          <a:bodyPr/>
          <a:lstStyle/>
          <a:p>
            <a:pPr algn="ctr"/>
            <a:r>
              <a:rPr lang="es-MX" b="1" noProof="0" dirty="0"/>
              <a:t>CONFIGURACIONES DE EXPERIMENTACIÓN</a:t>
            </a:r>
          </a:p>
        </p:txBody>
      </p:sp>
      <p:sp>
        <p:nvSpPr>
          <p:cNvPr id="11" name="Rectangle 10">
            <a:extLst>
              <a:ext uri="{FF2B5EF4-FFF2-40B4-BE49-F238E27FC236}">
                <a16:creationId xmlns:a16="http://schemas.microsoft.com/office/drawing/2014/main" id="{137A81B9-CFBC-4991-27FA-05558A794B60}"/>
              </a:ext>
            </a:extLst>
          </p:cNvPr>
          <p:cNvSpPr/>
          <p:nvPr/>
        </p:nvSpPr>
        <p:spPr>
          <a:xfrm>
            <a:off x="580980" y="457933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16.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Señal EEG vs Señales EEG con artefactos EOG y EMG</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aphicFrame>
        <p:nvGraphicFramePr>
          <p:cNvPr id="3" name="Tabla 2">
            <a:extLst>
              <a:ext uri="{FF2B5EF4-FFF2-40B4-BE49-F238E27FC236}">
                <a16:creationId xmlns:a16="http://schemas.microsoft.com/office/drawing/2014/main" id="{F3DE10A7-BD4F-FEA0-7705-5C9F623E8359}"/>
              </a:ext>
            </a:extLst>
          </p:cNvPr>
          <p:cNvGraphicFramePr>
            <a:graphicFrameLocks noGrp="1"/>
          </p:cNvGraphicFramePr>
          <p:nvPr>
            <p:extLst>
              <p:ext uri="{D42A27DB-BD31-4B8C-83A1-F6EECF244321}">
                <p14:modId xmlns:p14="http://schemas.microsoft.com/office/powerpoint/2010/main" val="52676601"/>
              </p:ext>
            </p:extLst>
          </p:nvPr>
        </p:nvGraphicFramePr>
        <p:xfrm>
          <a:off x="580980" y="931141"/>
          <a:ext cx="7982040" cy="3648192"/>
        </p:xfrm>
        <a:graphic>
          <a:graphicData uri="http://schemas.openxmlformats.org/drawingml/2006/table">
            <a:tbl>
              <a:tblPr firstRow="1" bandRow="1">
                <a:tableStyleId>{57D3CEEF-1FBE-4C0B-BF5B-973A6B0E033A}</a:tableStyleId>
              </a:tblPr>
              <a:tblGrid>
                <a:gridCol w="3991020">
                  <a:extLst>
                    <a:ext uri="{9D8B030D-6E8A-4147-A177-3AD203B41FA5}">
                      <a16:colId xmlns:a16="http://schemas.microsoft.com/office/drawing/2014/main" val="429020627"/>
                    </a:ext>
                  </a:extLst>
                </a:gridCol>
                <a:gridCol w="3991020">
                  <a:extLst>
                    <a:ext uri="{9D8B030D-6E8A-4147-A177-3AD203B41FA5}">
                      <a16:colId xmlns:a16="http://schemas.microsoft.com/office/drawing/2014/main" val="1291474047"/>
                    </a:ext>
                  </a:extLst>
                </a:gridCol>
              </a:tblGrid>
              <a:tr h="391644">
                <a:tc>
                  <a:txBody>
                    <a:bodyPr/>
                    <a:lstStyle/>
                    <a:p>
                      <a:pPr algn="ctr"/>
                      <a:r>
                        <a:rPr lang="en-US" sz="1600" b="1" dirty="0" err="1">
                          <a:latin typeface="Times New Roman" panose="02020603050405020304" pitchFamily="18" charset="0"/>
                          <a:cs typeface="Times New Roman" panose="02020603050405020304" pitchFamily="18" charset="0"/>
                        </a:rPr>
                        <a:t>Método</a:t>
                      </a:r>
                      <a:r>
                        <a:rPr lang="en-US" sz="1600" b="1" dirty="0">
                          <a:latin typeface="Times New Roman" panose="02020603050405020304" pitchFamily="18" charset="0"/>
                          <a:cs typeface="Times New Roman" panose="02020603050405020304" pitchFamily="18" charset="0"/>
                        </a:rPr>
                        <a:t> de </a:t>
                      </a:r>
                      <a:r>
                        <a:rPr lang="en-US" sz="1600" b="1" dirty="0" err="1">
                          <a:latin typeface="Times New Roman" panose="02020603050405020304" pitchFamily="18" charset="0"/>
                          <a:cs typeface="Times New Roman" panose="02020603050405020304" pitchFamily="18" charset="0"/>
                        </a:rPr>
                        <a:t>clasificación</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err="1">
                          <a:latin typeface="Times New Roman" panose="02020603050405020304" pitchFamily="18" charset="0"/>
                          <a:cs typeface="Times New Roman" panose="02020603050405020304" pitchFamily="18" charset="0"/>
                        </a:rPr>
                        <a:t>Método</a:t>
                      </a:r>
                      <a:r>
                        <a:rPr lang="en-US" sz="1600" b="1" dirty="0">
                          <a:latin typeface="Times New Roman" panose="02020603050405020304" pitchFamily="18" charset="0"/>
                          <a:cs typeface="Times New Roman" panose="02020603050405020304" pitchFamily="18" charset="0"/>
                        </a:rPr>
                        <a:t> de </a:t>
                      </a:r>
                      <a:r>
                        <a:rPr lang="en-US" sz="1600" b="1" dirty="0" err="1">
                          <a:latin typeface="Times New Roman" panose="02020603050405020304" pitchFamily="18" charset="0"/>
                          <a:cs typeface="Times New Roman" panose="02020603050405020304" pitchFamily="18" charset="0"/>
                        </a:rPr>
                        <a:t>regresión</a:t>
                      </a:r>
                      <a:endParaRPr lang="en-US"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68632668"/>
                  </a:ext>
                </a:extLst>
              </a:tr>
              <a:tr h="547229">
                <a:tc>
                  <a:txBody>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Transformada</a:t>
                      </a:r>
                      <a:r>
                        <a:rPr lang="en-US" dirty="0">
                          <a:latin typeface="Times New Roman" panose="02020603050405020304" pitchFamily="18" charset="0"/>
                          <a:cs typeface="Times New Roman" panose="02020603050405020304" pitchFamily="18" charset="0"/>
                        </a:rPr>
                        <a:t> de Fourier de Tiempo Corto: </a:t>
                      </a:r>
                      <a:r>
                        <a:rPr lang="en-US" dirty="0" err="1">
                          <a:latin typeface="Times New Roman" panose="02020603050405020304" pitchFamily="18" charset="0"/>
                          <a:cs typeface="Times New Roman" panose="02020603050405020304" pitchFamily="18" charset="0"/>
                        </a:rPr>
                        <a:t>Magnitud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n_fft</a:t>
                      </a:r>
                      <a:r>
                        <a:rPr lang="en-US" dirty="0">
                          <a:latin typeface="Times New Roman" panose="02020603050405020304" pitchFamily="18" charset="0"/>
                          <a:cs typeface="Times New Roman" panose="02020603050405020304" pitchFamily="18" charset="0"/>
                        </a:rPr>
                        <a:t>=128, </a:t>
                      </a:r>
                      <a:r>
                        <a:rPr lang="en-US" dirty="0" err="1">
                          <a:latin typeface="Times New Roman" panose="02020603050405020304" pitchFamily="18" charset="0"/>
                          <a:cs typeface="Times New Roman" panose="02020603050405020304" pitchFamily="18" charset="0"/>
                        </a:rPr>
                        <a:t>hop_length</a:t>
                      </a:r>
                      <a:r>
                        <a:rPr lang="en-US" dirty="0">
                          <a:latin typeface="Times New Roman" panose="02020603050405020304" pitchFamily="18" charset="0"/>
                          <a:cs typeface="Times New Roman" panose="02020603050405020304" pitchFamily="18" charset="0"/>
                        </a:rPr>
                        <a:t>=64</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err="1">
                          <a:latin typeface="Times New Roman" panose="02020603050405020304" pitchFamily="18" charset="0"/>
                          <a:cs typeface="Times New Roman" panose="02020603050405020304" pitchFamily="18" charset="0"/>
                        </a:rPr>
                        <a:t>Transformada</a:t>
                      </a:r>
                      <a:r>
                        <a:rPr lang="en-US" dirty="0">
                          <a:latin typeface="Times New Roman" panose="02020603050405020304" pitchFamily="18" charset="0"/>
                          <a:cs typeface="Times New Roman" panose="02020603050405020304" pitchFamily="18" charset="0"/>
                        </a:rPr>
                        <a:t> de Fourier de Tiempo Corto: </a:t>
                      </a:r>
                      <a:r>
                        <a:rPr lang="en-US" dirty="0" err="1">
                          <a:latin typeface="Times New Roman" panose="02020603050405020304" pitchFamily="18" charset="0"/>
                          <a:cs typeface="Times New Roman" panose="02020603050405020304" pitchFamily="18" charset="0"/>
                        </a:rPr>
                        <a:t>Magnitud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n_fft</a:t>
                      </a:r>
                      <a:r>
                        <a:rPr lang="en-US" dirty="0">
                          <a:latin typeface="Times New Roman" panose="02020603050405020304" pitchFamily="18" charset="0"/>
                          <a:cs typeface="Times New Roman" panose="02020603050405020304" pitchFamily="18" charset="0"/>
                        </a:rPr>
                        <a:t>=128, </a:t>
                      </a:r>
                      <a:r>
                        <a:rPr lang="en-US" dirty="0" err="1">
                          <a:latin typeface="Times New Roman" panose="02020603050405020304" pitchFamily="18" charset="0"/>
                          <a:cs typeface="Times New Roman" panose="02020603050405020304" pitchFamily="18" charset="0"/>
                        </a:rPr>
                        <a:t>hop_length</a:t>
                      </a:r>
                      <a:r>
                        <a:rPr lang="en-US" dirty="0">
                          <a:latin typeface="Times New Roman" panose="02020603050405020304" pitchFamily="18" charset="0"/>
                          <a:cs typeface="Times New Roman" panose="02020603050405020304" pitchFamily="18" charset="0"/>
                        </a:rPr>
                        <a:t>=64</a:t>
                      </a:r>
                    </a:p>
                  </a:txBody>
                  <a:tcPr anchor="ctr"/>
                </a:tc>
                <a:extLst>
                  <a:ext uri="{0D108BD9-81ED-4DB2-BD59-A6C34878D82A}">
                    <a16:rowId xmlns:a16="http://schemas.microsoft.com/office/drawing/2014/main" val="2244769274"/>
                  </a:ext>
                </a:extLst>
              </a:tr>
              <a:tr h="997888">
                <a:tc gridSpan="2">
                  <a:txBody>
                    <a:bodyPr/>
                    <a:lstStyle/>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txBody>
                  <a:tcPr anchor="ctr"/>
                </a:tc>
                <a:tc hMerge="1">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19708397"/>
                  </a:ext>
                </a:extLst>
              </a:tr>
              <a:tr h="772558">
                <a:tc>
                  <a:txBody>
                    <a:bodyPr/>
                    <a:lstStyle/>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Magnitud de la STFT como características para entrenamiento</a:t>
                      </a:r>
                    </a:p>
                  </a:txBody>
                  <a:tcPr anchor="ctr"/>
                </a:tc>
                <a:tc>
                  <a:txBody>
                    <a:bodyPr/>
                    <a:lstStyle/>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Magnitud de la STFT como características para entrenamiento</a:t>
                      </a:r>
                    </a:p>
                    <a:p>
                      <a:pPr marL="285750" indent="-285750">
                        <a:buFont typeface="Arial" panose="020B0604020202020204" pitchFamily="34" charset="0"/>
                        <a:buChar char="•"/>
                      </a:pPr>
                      <a:r>
                        <a:rPr lang="es-MX" noProof="0" dirty="0">
                          <a:latin typeface="Times New Roman" panose="02020603050405020304" pitchFamily="18" charset="0"/>
                          <a:cs typeface="Times New Roman" panose="02020603050405020304" pitchFamily="18" charset="0"/>
                        </a:rPr>
                        <a:t>Fase, para reconstrucción de la señal</a:t>
                      </a:r>
                    </a:p>
                  </a:txBody>
                  <a:tcPr anchor="ctr"/>
                </a:tc>
                <a:extLst>
                  <a:ext uri="{0D108BD9-81ED-4DB2-BD59-A6C34878D82A}">
                    <a16:rowId xmlns:a16="http://schemas.microsoft.com/office/drawing/2014/main" val="3839947877"/>
                  </a:ext>
                </a:extLst>
              </a:tr>
              <a:tr h="391644">
                <a:tc>
                  <a: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CNN</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CNN</a:t>
                      </a:r>
                    </a:p>
                  </a:txBody>
                  <a:tcPr anchor="ctr"/>
                </a:tc>
                <a:extLst>
                  <a:ext uri="{0D108BD9-81ED-4DB2-BD59-A6C34878D82A}">
                    <a16:rowId xmlns:a16="http://schemas.microsoft.com/office/drawing/2014/main" val="3752386132"/>
                  </a:ext>
                </a:extLst>
              </a:tr>
              <a:tr h="547229">
                <a:tc>
                  <a:txBody>
                    <a:bodyPr/>
                    <a:lstStyle/>
                    <a:p>
                      <a:pPr marL="285750" marR="0" indent="-285750" algn="l" rtl="0">
                        <a:lnSpc>
                          <a:spcPct val="100000"/>
                        </a:lnSpc>
                        <a:spcBef>
                          <a:spcPts val="0"/>
                        </a:spcBef>
                        <a:spcAft>
                          <a:spcPts val="0"/>
                        </a:spcAft>
                        <a:buClr>
                          <a:srgbClr val="000000"/>
                        </a:buClr>
                        <a:buFont typeface="Arial" panose="020B0604020202020204" pitchFamily="34" charset="0"/>
                        <a:buChar char="•"/>
                      </a:pP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Exactitud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Sensibilidad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Especificidad</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F1-Score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Error </a:t>
                      </a:r>
                      <a:r>
                        <a:rPr lang="en-US" sz="1400" b="0" i="0" u="none" strike="noStrike" cap="none" dirty="0" err="1">
                          <a:solidFill>
                            <a:srgbClr val="000000"/>
                          </a:solidFill>
                          <a:latin typeface="Times New Roman" panose="02020603050405020304" pitchFamily="18" charset="0"/>
                          <a:cs typeface="Times New Roman" panose="02020603050405020304" pitchFamily="18" charset="0"/>
                          <a:sym typeface="Arial"/>
                        </a:rPr>
                        <a:t>Cuadrático</a:t>
                      </a: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 Medio, </a:t>
                      </a:r>
                      <a:r>
                        <a:rPr lang="es-MX" sz="1400" b="0" i="0" u="none" strike="noStrike" cap="none" dirty="0">
                          <a:solidFill>
                            <a:srgbClr val="000000"/>
                          </a:solidFill>
                          <a:latin typeface="Times New Roman" panose="02020603050405020304" pitchFamily="18" charset="0"/>
                          <a:cs typeface="Times New Roman" panose="02020603050405020304" pitchFamily="18" charset="0"/>
                          <a:sym typeface="Arial"/>
                        </a:rPr>
                        <a:t>Error Cuadrático Medio de la Raíz, Coeficiente de Correlación</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nchor="ctr"/>
                </a:tc>
                <a:extLst>
                  <a:ext uri="{0D108BD9-81ED-4DB2-BD59-A6C34878D82A}">
                    <a16:rowId xmlns:a16="http://schemas.microsoft.com/office/drawing/2014/main" val="3207696216"/>
                  </a:ext>
                </a:extLst>
              </a:tr>
            </a:tbl>
          </a:graphicData>
        </a:graphic>
      </p:graphicFrame>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9CCEDDA-5C9F-DD02-29F8-F0931B991157}"/>
                  </a:ext>
                </a:extLst>
              </p:cNvPr>
              <p:cNvSpPr txBox="1"/>
              <p:nvPr/>
            </p:nvSpPr>
            <p:spPr>
              <a:xfrm>
                <a:off x="2030715" y="1978165"/>
                <a:ext cx="5082569"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s-MX" i="1">
                              <a:latin typeface="Cambria Math" panose="02040503050406030204" pitchFamily="18" charset="0"/>
                            </a:rPr>
                          </m:ctrlPr>
                        </m:dPr>
                        <m:e>
                          <m:r>
                            <a:rPr lang="en-US" b="1" i="1">
                              <a:latin typeface="Cambria Math" panose="02040503050406030204" pitchFamily="18" charset="0"/>
                            </a:rPr>
                            <m:t>𝑿</m:t>
                          </m:r>
                          <m:d>
                            <m:dPr>
                              <m:ctrlPr>
                                <a:rPr lang="en-US" b="1" i="1">
                                  <a:latin typeface="Cambria Math" panose="02040503050406030204" pitchFamily="18" charset="0"/>
                                </a:rPr>
                              </m:ctrlPr>
                            </m:dPr>
                            <m:e>
                              <m:r>
                                <a:rPr lang="en-US" b="1" i="1">
                                  <a:latin typeface="Cambria Math" panose="02040503050406030204" pitchFamily="18" charset="0"/>
                                </a:rPr>
                                <m:t>𝝎</m:t>
                              </m:r>
                              <m:r>
                                <a:rPr lang="en-US">
                                  <a:latin typeface="Cambria Math" panose="02040503050406030204" pitchFamily="18" charset="0"/>
                                </a:rPr>
                                <m:t>,</m:t>
                              </m:r>
                              <m:r>
                                <a:rPr lang="en-US" b="1" i="1">
                                  <a:latin typeface="Cambria Math" panose="02040503050406030204" pitchFamily="18" charset="0"/>
                                </a:rPr>
                                <m:t>𝒎</m:t>
                              </m:r>
                            </m:e>
                          </m:d>
                        </m:e>
                      </m:d>
                      <m:r>
                        <a:rPr lang="en-US">
                          <a:latin typeface="Cambria Math" panose="02040503050406030204" pitchFamily="18" charset="0"/>
                        </a:rPr>
                        <m:t>=</m:t>
                      </m:r>
                      <m:d>
                        <m:dPr>
                          <m:begChr m:val="|"/>
                          <m:endChr m:val="|"/>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b="1" i="1">
                                  <a:latin typeface="Cambria Math" panose="02040503050406030204" pitchFamily="18" charset="0"/>
                                </a:rPr>
                                <m:t>𝒌</m:t>
                              </m:r>
                              <m:r>
                                <a:rPr lang="en-US">
                                  <a:latin typeface="Cambria Math" panose="02040503050406030204" pitchFamily="18" charset="0"/>
                                </a:rPr>
                                <m:t>=0</m:t>
                              </m:r>
                            </m:sub>
                            <m:sup>
                              <m:r>
                                <a:rPr lang="en-US" b="1" i="1">
                                  <a:latin typeface="Cambria Math" panose="02040503050406030204" pitchFamily="18" charset="0"/>
                                </a:rPr>
                                <m:t>𝑲</m:t>
                              </m:r>
                              <m:r>
                                <a:rPr lang="en-US">
                                  <a:latin typeface="Cambria Math" panose="02040503050406030204" pitchFamily="18" charset="0"/>
                                </a:rPr>
                                <m:t>−1</m:t>
                              </m:r>
                            </m:sup>
                            <m:e>
                              <m:r>
                                <a:rPr lang="en-US" b="1" i="1">
                                  <a:latin typeface="Cambria Math" panose="02040503050406030204" pitchFamily="18" charset="0"/>
                                </a:rPr>
                                <m:t>𝒘</m:t>
                              </m:r>
                              <m:d>
                                <m:dPr>
                                  <m:ctrlPr>
                                    <a:rPr lang="en-US" b="1" i="1">
                                      <a:latin typeface="Cambria Math" panose="02040503050406030204" pitchFamily="18" charset="0"/>
                                    </a:rPr>
                                  </m:ctrlPr>
                                </m:dPr>
                                <m:e>
                                  <m:r>
                                    <a:rPr lang="en-US" b="1" i="1">
                                      <a:latin typeface="Cambria Math" panose="02040503050406030204" pitchFamily="18" charset="0"/>
                                    </a:rPr>
                                    <m:t>𝒌</m:t>
                                  </m:r>
                                </m:e>
                              </m:d>
                              <m:r>
                                <a:rPr lang="en-US">
                                  <a:latin typeface="Cambria Math" panose="02040503050406030204" pitchFamily="18" charset="0"/>
                                </a:rPr>
                                <m:t>∙</m:t>
                              </m:r>
                              <m:r>
                                <a:rPr lang="en-US" b="1" i="1">
                                  <a:latin typeface="Cambria Math" panose="02040503050406030204" pitchFamily="18" charset="0"/>
                                </a:rPr>
                                <m:t>𝒙</m:t>
                              </m:r>
                              <m:d>
                                <m:dPr>
                                  <m:ctrlPr>
                                    <a:rPr lang="en-US" b="1" i="1">
                                      <a:latin typeface="Cambria Math" panose="02040503050406030204" pitchFamily="18" charset="0"/>
                                    </a:rPr>
                                  </m:ctrlPr>
                                </m:dPr>
                                <m:e>
                                  <m:r>
                                    <a:rPr lang="en-US" b="1" i="1">
                                      <a:latin typeface="Cambria Math" panose="02040503050406030204" pitchFamily="18" charset="0"/>
                                    </a:rPr>
                                    <m:t>𝒎</m:t>
                                  </m:r>
                                  <m:r>
                                    <a:rPr lang="en-US">
                                      <a:latin typeface="Cambria Math" panose="02040503050406030204" pitchFamily="18" charset="0"/>
                                    </a:rPr>
                                    <m:t>∙</m:t>
                                  </m:r>
                                  <m:r>
                                    <a:rPr lang="en-US" b="1" i="1">
                                      <a:latin typeface="Cambria Math" panose="02040503050406030204" pitchFamily="18" charset="0"/>
                                    </a:rPr>
                                    <m:t>𝑯</m:t>
                                  </m:r>
                                  <m:r>
                                    <a:rPr lang="en-US">
                                      <a:latin typeface="Cambria Math" panose="02040503050406030204" pitchFamily="18" charset="0"/>
                                    </a:rPr>
                                    <m:t>+</m:t>
                                  </m:r>
                                  <m:r>
                                    <a:rPr lang="en-US" b="1" i="1">
                                      <a:latin typeface="Cambria Math" panose="02040503050406030204" pitchFamily="18" charset="0"/>
                                    </a:rPr>
                                    <m:t>𝒌</m:t>
                                  </m:r>
                                </m:e>
                              </m:d>
                              <m:r>
                                <a:rPr lang="en-US">
                                  <a:latin typeface="Cambria Math" panose="02040503050406030204" pitchFamily="18" charset="0"/>
                                </a:rPr>
                                <m:t>∙</m:t>
                              </m:r>
                              <m:r>
                                <a:rPr lang="en-US" b="1" i="1">
                                  <a:latin typeface="Cambria Math" panose="02040503050406030204" pitchFamily="18" charset="0"/>
                                </a:rPr>
                                <m:t>𝒆𝒙𝒑</m:t>
                              </m:r>
                              <m:d>
                                <m:dPr>
                                  <m:ctrlPr>
                                    <a:rPr lang="en-US" b="1" i="1">
                                      <a:latin typeface="Cambria Math" panose="02040503050406030204" pitchFamily="18" charset="0"/>
                                    </a:rPr>
                                  </m:ctrlPr>
                                </m:dPr>
                                <m:e>
                                  <m:r>
                                    <a:rPr lang="en-US">
                                      <a:latin typeface="Cambria Math" panose="02040503050406030204" pitchFamily="18" charset="0"/>
                                    </a:rPr>
                                    <m:t>−</m:t>
                                  </m:r>
                                  <m:r>
                                    <a:rPr lang="en-US" b="1" i="1">
                                      <a:latin typeface="Cambria Math" panose="02040503050406030204" pitchFamily="18" charset="0"/>
                                    </a:rPr>
                                    <m:t>𝒋</m:t>
                                  </m:r>
                                  <m:f>
                                    <m:fPr>
                                      <m:ctrlPr>
                                        <a:rPr lang="en-US" b="1" i="1">
                                          <a:latin typeface="Cambria Math" panose="02040503050406030204" pitchFamily="18" charset="0"/>
                                        </a:rPr>
                                      </m:ctrlPr>
                                    </m:fPr>
                                    <m:num>
                                      <m:r>
                                        <a:rPr lang="en-US" b="1" i="1">
                                          <a:latin typeface="Cambria Math" panose="02040503050406030204" pitchFamily="18" charset="0"/>
                                        </a:rPr>
                                        <m:t>𝝅𝝎</m:t>
                                      </m:r>
                                      <m:r>
                                        <a:rPr lang="en-US" b="1" i="1">
                                          <a:latin typeface="Cambria Math" panose="02040503050406030204" pitchFamily="18" charset="0"/>
                                        </a:rPr>
                                        <m:t>𝒌</m:t>
                                      </m:r>
                                    </m:num>
                                    <m:den>
                                      <m:r>
                                        <a:rPr lang="en-US" b="1" i="1">
                                          <a:latin typeface="Cambria Math" panose="02040503050406030204" pitchFamily="18" charset="0"/>
                                        </a:rPr>
                                        <m:t>𝑲</m:t>
                                      </m:r>
                                    </m:den>
                                  </m:f>
                                </m:e>
                              </m:d>
                            </m:e>
                          </m:nary>
                        </m:e>
                      </m:d>
                    </m:oMath>
                  </m:oMathPara>
                </a14:m>
                <a:endParaRPr lang="en-US" dirty="0"/>
              </a:p>
            </p:txBody>
          </p:sp>
        </mc:Choice>
        <mc:Fallback xmlns="">
          <p:sp>
            <p:nvSpPr>
              <p:cNvPr id="4" name="CuadroTexto 3">
                <a:extLst>
                  <a:ext uri="{FF2B5EF4-FFF2-40B4-BE49-F238E27FC236}">
                    <a16:creationId xmlns:a16="http://schemas.microsoft.com/office/drawing/2014/main" id="{69CCEDDA-5C9F-DD02-29F8-F0931B991157}"/>
                  </a:ext>
                </a:extLst>
              </p:cNvPr>
              <p:cNvSpPr txBox="1">
                <a:spLocks noRot="1" noChangeAspect="1" noMove="1" noResize="1" noEditPoints="1" noAdjustHandles="1" noChangeArrowheads="1" noChangeShapeType="1" noTextEdit="1"/>
              </p:cNvSpPr>
              <p:nvPr/>
            </p:nvSpPr>
            <p:spPr>
              <a:xfrm>
                <a:off x="2030715" y="1978165"/>
                <a:ext cx="5082569" cy="77707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5122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152B2-33EE-BC21-5444-F4A4948C8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C81E3-58C6-D7B1-ADEC-0F25F3AA0C2E}"/>
              </a:ext>
            </a:extLst>
          </p:cNvPr>
          <p:cNvSpPr>
            <a:spLocks noGrp="1"/>
          </p:cNvSpPr>
          <p:nvPr>
            <p:ph type="title"/>
          </p:nvPr>
        </p:nvSpPr>
        <p:spPr>
          <a:xfrm>
            <a:off x="720000" y="340150"/>
            <a:ext cx="7704000" cy="572700"/>
          </a:xfrm>
        </p:spPr>
        <p:txBody>
          <a:bodyPr/>
          <a:lstStyle/>
          <a:p>
            <a:pPr algn="ctr"/>
            <a:r>
              <a:rPr lang="es-MX" b="1" noProof="0" dirty="0"/>
              <a:t>EEG SINTÉTICO CON ARTEFACTOS</a:t>
            </a:r>
          </a:p>
        </p:txBody>
      </p:sp>
      <p:sp>
        <p:nvSpPr>
          <p:cNvPr id="11" name="Rectangle 10">
            <a:extLst>
              <a:ext uri="{FF2B5EF4-FFF2-40B4-BE49-F238E27FC236}">
                <a16:creationId xmlns:a16="http://schemas.microsoft.com/office/drawing/2014/main" id="{0B50455C-56B4-D87A-7D10-6D7F39E6D808}"/>
              </a:ext>
            </a:extLst>
          </p:cNvPr>
          <p:cNvSpPr/>
          <p:nvPr/>
        </p:nvSpPr>
        <p:spPr>
          <a:xfrm>
            <a:off x="720000" y="4315008"/>
            <a:ext cx="7704000" cy="523220"/>
          </a:xfrm>
          <a:prstGeom prst="rect">
            <a:avLst/>
          </a:prstGeom>
        </p:spPr>
        <p:txBody>
          <a:bodyPr wrap="square">
            <a:spAutoFit/>
          </a:bodyPr>
          <a:lstStyle/>
          <a:p>
            <a:pPr lvl="0" algn="just">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11. </a:t>
            </a:r>
            <a:r>
              <a:rPr lang="es-MX" dirty="0">
                <a:solidFill>
                  <a:schemeClr val="dk1"/>
                </a:solidFill>
                <a:latin typeface="Times New Roman" panose="02020603050405020304" pitchFamily="18" charset="0"/>
                <a:cs typeface="Times New Roman" panose="02020603050405020304" pitchFamily="18" charset="0"/>
              </a:rPr>
              <a:t>Comportamiento de métrica de exactitud y divergencias a lo largo de las épocas del entrenamiento de la red neuronal.</a:t>
            </a:r>
          </a:p>
        </p:txBody>
      </p:sp>
      <p:pic>
        <p:nvPicPr>
          <p:cNvPr id="8" name="Imagen 7">
            <a:extLst>
              <a:ext uri="{FF2B5EF4-FFF2-40B4-BE49-F238E27FC236}">
                <a16:creationId xmlns:a16="http://schemas.microsoft.com/office/drawing/2014/main" id="{237DF893-4CE2-A0F3-26B1-A3FB36469702}"/>
              </a:ext>
            </a:extLst>
          </p:cNvPr>
          <p:cNvPicPr>
            <a:picLocks/>
          </p:cNvPicPr>
          <p:nvPr/>
        </p:nvPicPr>
        <p:blipFill>
          <a:blip r:embed="rId2"/>
          <a:stretch>
            <a:fillRect/>
          </a:stretch>
        </p:blipFill>
        <p:spPr>
          <a:xfrm>
            <a:off x="720000" y="1022729"/>
            <a:ext cx="3600000" cy="2880000"/>
          </a:xfrm>
          <a:prstGeom prst="rect">
            <a:avLst/>
          </a:prstGeom>
        </p:spPr>
      </p:pic>
      <p:pic>
        <p:nvPicPr>
          <p:cNvPr id="10" name="Imagen 9">
            <a:extLst>
              <a:ext uri="{FF2B5EF4-FFF2-40B4-BE49-F238E27FC236}">
                <a16:creationId xmlns:a16="http://schemas.microsoft.com/office/drawing/2014/main" id="{C0F3376A-F86F-AA5A-D68B-2DC9076D30DA}"/>
              </a:ext>
            </a:extLst>
          </p:cNvPr>
          <p:cNvPicPr>
            <a:picLocks/>
          </p:cNvPicPr>
          <p:nvPr/>
        </p:nvPicPr>
        <p:blipFill>
          <a:blip r:embed="rId3"/>
          <a:stretch>
            <a:fillRect/>
          </a:stretch>
        </p:blipFill>
        <p:spPr>
          <a:xfrm>
            <a:off x="4824000" y="1022729"/>
            <a:ext cx="3600000" cy="2880000"/>
          </a:xfrm>
          <a:prstGeom prst="rect">
            <a:avLst/>
          </a:prstGeom>
        </p:spPr>
      </p:pic>
      <p:sp>
        <p:nvSpPr>
          <p:cNvPr id="3" name="CuadroTexto 2">
            <a:extLst>
              <a:ext uri="{FF2B5EF4-FFF2-40B4-BE49-F238E27FC236}">
                <a16:creationId xmlns:a16="http://schemas.microsoft.com/office/drawing/2014/main" id="{A3B0C963-1716-8B6F-A611-8540C16B0147}"/>
              </a:ext>
            </a:extLst>
          </p:cNvPr>
          <p:cNvSpPr txBox="1"/>
          <p:nvPr/>
        </p:nvSpPr>
        <p:spPr>
          <a:xfrm>
            <a:off x="954000" y="3970369"/>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a) </a:t>
            </a:r>
            <a:r>
              <a:rPr lang="es-MX" sz="1200" dirty="0">
                <a:latin typeface="Times New Roman" panose="02020603050405020304" pitchFamily="18" charset="0"/>
                <a:cs typeface="Times New Roman" panose="02020603050405020304" pitchFamily="18" charset="0"/>
              </a:rPr>
              <a:t>Comportamiento de exactitud</a:t>
            </a:r>
          </a:p>
        </p:txBody>
      </p:sp>
      <p:sp>
        <p:nvSpPr>
          <p:cNvPr id="4" name="CuadroTexto 3">
            <a:extLst>
              <a:ext uri="{FF2B5EF4-FFF2-40B4-BE49-F238E27FC236}">
                <a16:creationId xmlns:a16="http://schemas.microsoft.com/office/drawing/2014/main" id="{56D90F79-4368-9A28-7908-6D6B27F592AB}"/>
              </a:ext>
            </a:extLst>
          </p:cNvPr>
          <p:cNvSpPr txBox="1"/>
          <p:nvPr/>
        </p:nvSpPr>
        <p:spPr>
          <a:xfrm>
            <a:off x="5058002" y="3878036"/>
            <a:ext cx="3132000" cy="461665"/>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b) </a:t>
            </a:r>
            <a:r>
              <a:rPr lang="es-MX" sz="1200" dirty="0">
                <a:latin typeface="Times New Roman" panose="02020603050405020304" pitchFamily="18" charset="0"/>
                <a:cs typeface="Times New Roman" panose="02020603050405020304" pitchFamily="18" charset="0"/>
              </a:rPr>
              <a:t>Comportamiento de divergencias y distancias entre distribuciones</a:t>
            </a:r>
          </a:p>
        </p:txBody>
      </p:sp>
    </p:spTree>
    <p:extLst>
      <p:ext uri="{BB962C8B-B14F-4D97-AF65-F5344CB8AC3E}">
        <p14:creationId xmlns:p14="http://schemas.microsoft.com/office/powerpoint/2010/main" val="910857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7EA2175-F9D9-49E4-2E19-AA983A2593F6}"/>
              </a:ext>
            </a:extLst>
          </p:cNvPr>
          <p:cNvGraphicFramePr>
            <a:graphicFrameLocks noGrp="1"/>
          </p:cNvGraphicFramePr>
          <p:nvPr>
            <p:extLst>
              <p:ext uri="{D42A27DB-BD31-4B8C-83A1-F6EECF244321}">
                <p14:modId xmlns:p14="http://schemas.microsoft.com/office/powerpoint/2010/main" val="3462169784"/>
              </p:ext>
            </p:extLst>
          </p:nvPr>
        </p:nvGraphicFramePr>
        <p:xfrm>
          <a:off x="284066" y="1152155"/>
          <a:ext cx="8395474" cy="3750722"/>
        </p:xfrm>
        <a:graphic>
          <a:graphicData uri="http://schemas.openxmlformats.org/drawingml/2006/table">
            <a:tbl>
              <a:tblPr firstRow="1" bandRow="1">
                <a:tableStyleId>{57D3CEEF-1FBE-4C0B-BF5B-973A6B0E033A}</a:tableStyleId>
              </a:tblPr>
              <a:tblGrid>
                <a:gridCol w="1332595">
                  <a:extLst>
                    <a:ext uri="{9D8B030D-6E8A-4147-A177-3AD203B41FA5}">
                      <a16:colId xmlns:a16="http://schemas.microsoft.com/office/drawing/2014/main" val="4028511336"/>
                    </a:ext>
                  </a:extLst>
                </a:gridCol>
                <a:gridCol w="845694">
                  <a:extLst>
                    <a:ext uri="{9D8B030D-6E8A-4147-A177-3AD203B41FA5}">
                      <a16:colId xmlns:a16="http://schemas.microsoft.com/office/drawing/2014/main" val="606311415"/>
                    </a:ext>
                  </a:extLst>
                </a:gridCol>
                <a:gridCol w="845696">
                  <a:extLst>
                    <a:ext uri="{9D8B030D-6E8A-4147-A177-3AD203B41FA5}">
                      <a16:colId xmlns:a16="http://schemas.microsoft.com/office/drawing/2014/main" val="170178210"/>
                    </a:ext>
                  </a:extLst>
                </a:gridCol>
                <a:gridCol w="845696">
                  <a:extLst>
                    <a:ext uri="{9D8B030D-6E8A-4147-A177-3AD203B41FA5}">
                      <a16:colId xmlns:a16="http://schemas.microsoft.com/office/drawing/2014/main" val="2471963672"/>
                    </a:ext>
                  </a:extLst>
                </a:gridCol>
                <a:gridCol w="828076">
                  <a:extLst>
                    <a:ext uri="{9D8B030D-6E8A-4147-A177-3AD203B41FA5}">
                      <a16:colId xmlns:a16="http://schemas.microsoft.com/office/drawing/2014/main" val="901151120"/>
                    </a:ext>
                  </a:extLst>
                </a:gridCol>
                <a:gridCol w="880934">
                  <a:extLst>
                    <a:ext uri="{9D8B030D-6E8A-4147-A177-3AD203B41FA5}">
                      <a16:colId xmlns:a16="http://schemas.microsoft.com/office/drawing/2014/main" val="4093664620"/>
                    </a:ext>
                  </a:extLst>
                </a:gridCol>
                <a:gridCol w="933789">
                  <a:extLst>
                    <a:ext uri="{9D8B030D-6E8A-4147-A177-3AD203B41FA5}">
                      <a16:colId xmlns:a16="http://schemas.microsoft.com/office/drawing/2014/main" val="2412579204"/>
                    </a:ext>
                  </a:extLst>
                </a:gridCol>
                <a:gridCol w="958014">
                  <a:extLst>
                    <a:ext uri="{9D8B030D-6E8A-4147-A177-3AD203B41FA5}">
                      <a16:colId xmlns:a16="http://schemas.microsoft.com/office/drawing/2014/main" val="2690392890"/>
                    </a:ext>
                  </a:extLst>
                </a:gridCol>
                <a:gridCol w="924980">
                  <a:extLst>
                    <a:ext uri="{9D8B030D-6E8A-4147-A177-3AD203B41FA5}">
                      <a16:colId xmlns:a16="http://schemas.microsoft.com/office/drawing/2014/main" val="1316334494"/>
                    </a:ext>
                  </a:extLst>
                </a:gridCol>
              </a:tblGrid>
              <a:tr h="244392">
                <a:tc>
                  <a:txBody>
                    <a:bodyPr/>
                    <a:lstStyle/>
                    <a:p>
                      <a:pPr algn="ctr"/>
                      <a:r>
                        <a:rPr lang="es-MX" b="1" noProof="0" dirty="0">
                          <a:latin typeface="Times New Roman" panose="02020603050405020304" pitchFamily="18" charset="0"/>
                          <a:cs typeface="Times New Roman" panose="02020603050405020304" pitchFamily="18" charset="0"/>
                        </a:rPr>
                        <a:t>Clases</a:t>
                      </a:r>
                    </a:p>
                  </a:txBody>
                  <a:tcPr anchor="ctr"/>
                </a:tc>
                <a:tc gridSpan="2">
                  <a:txBody>
                    <a:bodyPr/>
                    <a:lstStyle/>
                    <a:p>
                      <a:pPr algn="ctr"/>
                      <a:r>
                        <a:rPr lang="es-MX" b="1" noProof="0" dirty="0">
                          <a:latin typeface="Times New Roman" panose="02020603050405020304" pitchFamily="18" charset="0"/>
                          <a:cs typeface="Times New Roman" panose="02020603050405020304" pitchFamily="18" charset="0"/>
                        </a:rPr>
                        <a:t>Precisión</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Sensibilidad</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Puntaje F1</a:t>
                      </a:r>
                    </a:p>
                  </a:txBody>
                  <a:tcPr anchor="ctr"/>
                </a:tc>
                <a:tc hMerge="1">
                  <a:txBody>
                    <a:bodyPr/>
                    <a:lstStyle/>
                    <a:p>
                      <a:endParaRPr lang="en-US" dirty="0"/>
                    </a:p>
                  </a:txBody>
                  <a:tcPr/>
                </a:tc>
                <a:tc gridSpan="2">
                  <a:txBody>
                    <a:bodyPr/>
                    <a:lstStyle/>
                    <a:p>
                      <a:pPr algn="ctr"/>
                      <a:r>
                        <a:rPr lang="es-MX" b="1" noProof="0" dirty="0">
                          <a:latin typeface="Times New Roman" panose="02020603050405020304" pitchFamily="18" charset="0"/>
                          <a:cs typeface="Times New Roman" panose="02020603050405020304" pitchFamily="18" charset="0"/>
                        </a:rPr>
                        <a:t>Especificidad</a:t>
                      </a:r>
                    </a:p>
                  </a:txBody>
                  <a:tcPr anchor="ctr"/>
                </a:tc>
                <a:tc hMerge="1">
                  <a:txBody>
                    <a:bodyPr/>
                    <a:lstStyle/>
                    <a:p>
                      <a:endParaRPr lang="en-US" dirty="0"/>
                    </a:p>
                  </a:txBody>
                  <a:tcPr/>
                </a:tc>
                <a:extLst>
                  <a:ext uri="{0D108BD9-81ED-4DB2-BD59-A6C34878D82A}">
                    <a16:rowId xmlns:a16="http://schemas.microsoft.com/office/drawing/2014/main" val="338376489"/>
                  </a:ext>
                </a:extLst>
              </a:tr>
              <a:tr h="757614">
                <a:tc>
                  <a:txBody>
                    <a:bodyPr/>
                    <a:lstStyle/>
                    <a:p>
                      <a:pPr algn="ctr"/>
                      <a:r>
                        <a:rPr lang="es-MX" b="1" noProof="0" dirty="0">
                          <a:latin typeface="Times New Roman" panose="02020603050405020304" pitchFamily="18" charset="0"/>
                          <a:cs typeface="Times New Roman" panose="02020603050405020304" pitchFamily="18" charset="0"/>
                        </a:rPr>
                        <a:t>Artefacto de masticación</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0.8269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0.8992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0.8734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0.8495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0.8885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0.9514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0.9738</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5186107"/>
                  </a:ext>
                </a:extLst>
              </a:tr>
              <a:tr h="757614">
                <a:tc>
                  <a:txBody>
                    <a:bodyPr/>
                    <a:lstStyle/>
                    <a:p>
                      <a:pPr algn="ctr"/>
                      <a:r>
                        <a:rPr lang="es-MX" b="1" noProof="0" dirty="0">
                          <a:latin typeface="Times New Roman" panose="02020603050405020304" pitchFamily="18" charset="0"/>
                          <a:cs typeface="Times New Roman" panose="02020603050405020304" pitchFamily="18" charset="0"/>
                        </a:rPr>
                        <a:t>Explosión de electrodo</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0.9697</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0.8000</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0.9750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0.8767</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0.9998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0.9998</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80308188"/>
                  </a:ext>
                </a:extLst>
              </a:tr>
              <a:tr h="586540">
                <a:tc>
                  <a:txBody>
                    <a:bodyPr/>
                    <a:lstStyle/>
                    <a:p>
                      <a:pPr algn="ctr"/>
                      <a:r>
                        <a:rPr lang="es-MX" b="1" noProof="0" dirty="0">
                          <a:latin typeface="Times New Roman" panose="02020603050405020304" pitchFamily="18" charset="0"/>
                          <a:cs typeface="Times New Roman" panose="02020603050405020304" pitchFamily="18" charset="0"/>
                        </a:rPr>
                        <a:t>Movimiento ocular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0.9189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0.9318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0.9210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0.9524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0.9200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0.9420</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0.9781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0.9813</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07472086"/>
                  </a:ext>
                </a:extLst>
              </a:tr>
              <a:tr h="757614">
                <a:tc>
                  <a:txBody>
                    <a:bodyPr/>
                    <a:lstStyle/>
                    <a:p>
                      <a:pPr algn="ctr"/>
                      <a:r>
                        <a:rPr lang="es-MX" b="1" noProof="0" dirty="0">
                          <a:latin typeface="Times New Roman" panose="02020603050405020304" pitchFamily="18" charset="0"/>
                          <a:cs typeface="Times New Roman" panose="02020603050405020304" pitchFamily="18" charset="0"/>
                        </a:rPr>
                        <a:t>Movimiento muscular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0.8513</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0.9612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0.8558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0.9205</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0.8535</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0.9404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0.9548</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0.9888</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5695631"/>
                  </a:ext>
                </a:extLst>
              </a:tr>
              <a:tr h="586540">
                <a:tc>
                  <a:txBody>
                    <a:bodyPr/>
                    <a:lstStyle/>
                    <a:p>
                      <a:pPr algn="ctr"/>
                      <a:r>
                        <a:rPr lang="es-MX" b="1" noProof="0" dirty="0">
                          <a:latin typeface="Times New Roman" panose="02020603050405020304" pitchFamily="18" charset="0"/>
                          <a:cs typeface="Times New Roman" panose="02020603050405020304" pitchFamily="18" charset="0"/>
                        </a:rPr>
                        <a:t>Artefacto de temblor</a:t>
                      </a: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0.9042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0.8721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0.8904</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0.8969</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0.8972</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0.8843</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0.9881</a:t>
                      </a:r>
                      <a:r>
                        <a:rPr lang="es-MX" dirty="0"/>
                        <a:t> </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s-MX" sz="1400" b="0" i="0" u="none" strike="noStrike" cap="none" dirty="0">
                          <a:solidFill>
                            <a:srgbClr val="000000"/>
                          </a:solidFill>
                          <a:effectLst/>
                          <a:latin typeface="Arial"/>
                          <a:ea typeface="Arial"/>
                          <a:cs typeface="Arial"/>
                          <a:sym typeface="Arial"/>
                        </a:rPr>
                        <a:t>0.9834</a:t>
                      </a:r>
                      <a:r>
                        <a:rPr lang="es-MX" dirty="0"/>
                        <a:t> </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33425580"/>
                  </a:ext>
                </a:extLst>
              </a:tr>
            </a:tbl>
          </a:graphicData>
        </a:graphic>
      </p:graphicFrame>
      <p:sp>
        <p:nvSpPr>
          <p:cNvPr id="2" name="Rectangle 8">
            <a:extLst>
              <a:ext uri="{FF2B5EF4-FFF2-40B4-BE49-F238E27FC236}">
                <a16:creationId xmlns:a16="http://schemas.microsoft.com/office/drawing/2014/main" id="{59258030-CCA7-1F22-293A-577CC84AA54A}"/>
              </a:ext>
            </a:extLst>
          </p:cNvPr>
          <p:cNvSpPr/>
          <p:nvPr/>
        </p:nvSpPr>
        <p:spPr>
          <a:xfrm>
            <a:off x="580978" y="84437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 </a:t>
            </a:r>
            <a:r>
              <a:rPr lang="es-MX" dirty="0">
                <a:solidFill>
                  <a:schemeClr val="dk1"/>
                </a:solidFill>
                <a:latin typeface="Times New Roman" panose="02020603050405020304" pitchFamily="18" charset="0"/>
                <a:cs typeface="Times New Roman" panose="02020603050405020304" pitchFamily="18" charset="0"/>
              </a:rPr>
              <a:t>Resultados de clasificación por clase del dominio fuente y dominio objetivo</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Title 1">
            <a:extLst>
              <a:ext uri="{FF2B5EF4-FFF2-40B4-BE49-F238E27FC236}">
                <a16:creationId xmlns:a16="http://schemas.microsoft.com/office/drawing/2014/main" id="{89BDF764-5FD8-3342-96A0-B0BBA1C7BBF9}"/>
              </a:ext>
            </a:extLst>
          </p:cNvPr>
          <p:cNvSpPr txBox="1">
            <a:spLocks/>
          </p:cNvSpPr>
          <p:nvPr/>
        </p:nvSpPr>
        <p:spPr>
          <a:xfrm>
            <a:off x="464455" y="271678"/>
            <a:ext cx="821508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RESULTADOS – MÉTRICAS DE RENDIMIENTO</a:t>
            </a:r>
          </a:p>
        </p:txBody>
      </p:sp>
    </p:spTree>
    <p:extLst>
      <p:ext uri="{BB962C8B-B14F-4D97-AF65-F5344CB8AC3E}">
        <p14:creationId xmlns:p14="http://schemas.microsoft.com/office/powerpoint/2010/main" val="1661360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5E143-01A2-546A-55F3-43F1E023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876E5-C575-2936-B816-76ED1916E37C}"/>
              </a:ext>
            </a:extLst>
          </p:cNvPr>
          <p:cNvSpPr>
            <a:spLocks noGrp="1"/>
          </p:cNvSpPr>
          <p:nvPr>
            <p:ph type="title"/>
          </p:nvPr>
        </p:nvSpPr>
        <p:spPr>
          <a:xfrm>
            <a:off x="720000" y="340150"/>
            <a:ext cx="7704000" cy="572700"/>
          </a:xfrm>
        </p:spPr>
        <p:txBody>
          <a:bodyPr/>
          <a:lstStyle/>
          <a:p>
            <a:pPr algn="ctr"/>
            <a:r>
              <a:rPr lang="es-MX" b="1" noProof="0" dirty="0"/>
              <a:t>RESULTADOS – MATRICES DE CONFUSIÓN</a:t>
            </a:r>
          </a:p>
        </p:txBody>
      </p:sp>
      <p:sp>
        <p:nvSpPr>
          <p:cNvPr id="11" name="Rectangle 10">
            <a:extLst>
              <a:ext uri="{FF2B5EF4-FFF2-40B4-BE49-F238E27FC236}">
                <a16:creationId xmlns:a16="http://schemas.microsoft.com/office/drawing/2014/main" id="{7F294F67-E963-9181-D7FC-A56F1BB0B466}"/>
              </a:ext>
            </a:extLst>
          </p:cNvPr>
          <p:cNvSpPr/>
          <p:nvPr/>
        </p:nvSpPr>
        <p:spPr>
          <a:xfrm>
            <a:off x="580980" y="449557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12.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Matrices de confusión de los conjuntos de validación 20%</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 name="CuadroTexto 2">
            <a:extLst>
              <a:ext uri="{FF2B5EF4-FFF2-40B4-BE49-F238E27FC236}">
                <a16:creationId xmlns:a16="http://schemas.microsoft.com/office/drawing/2014/main" id="{DCF15BD1-17C8-7214-BF9A-688A7F51D565}"/>
              </a:ext>
            </a:extLst>
          </p:cNvPr>
          <p:cNvSpPr txBox="1"/>
          <p:nvPr/>
        </p:nvSpPr>
        <p:spPr>
          <a:xfrm>
            <a:off x="821356" y="4218574"/>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a) Matriz de confusión en el dominio fuente</a:t>
            </a:r>
          </a:p>
        </p:txBody>
      </p:sp>
      <p:sp>
        <p:nvSpPr>
          <p:cNvPr id="5" name="CuadroTexto 4">
            <a:extLst>
              <a:ext uri="{FF2B5EF4-FFF2-40B4-BE49-F238E27FC236}">
                <a16:creationId xmlns:a16="http://schemas.microsoft.com/office/drawing/2014/main" id="{DF42A93D-FD04-76A7-C9D8-D1EC7325277B}"/>
              </a:ext>
            </a:extLst>
          </p:cNvPr>
          <p:cNvSpPr txBox="1"/>
          <p:nvPr/>
        </p:nvSpPr>
        <p:spPr>
          <a:xfrm>
            <a:off x="5197021" y="4213294"/>
            <a:ext cx="3132000" cy="276999"/>
          </a:xfrm>
          <a:prstGeom prst="rect">
            <a:avLst/>
          </a:prstGeom>
          <a:noFill/>
        </p:spPr>
        <p:txBody>
          <a:bodyPr wrap="square" rtlCol="0">
            <a:spAutoFit/>
          </a:bodyPr>
          <a:lstStyle/>
          <a:p>
            <a:pPr algn="ctr"/>
            <a:r>
              <a:rPr lang="es-MX" sz="1200" noProof="0" dirty="0">
                <a:latin typeface="Times New Roman" panose="02020603050405020304" pitchFamily="18" charset="0"/>
                <a:cs typeface="Times New Roman" panose="02020603050405020304" pitchFamily="18" charset="0"/>
              </a:rPr>
              <a:t>b) Matriz de confusión en el dominio objetivo</a:t>
            </a:r>
          </a:p>
        </p:txBody>
      </p:sp>
      <p:pic>
        <p:nvPicPr>
          <p:cNvPr id="8" name="Imagen 7">
            <a:extLst>
              <a:ext uri="{FF2B5EF4-FFF2-40B4-BE49-F238E27FC236}">
                <a16:creationId xmlns:a16="http://schemas.microsoft.com/office/drawing/2014/main" id="{343FD1E2-FA4A-44F2-2EA1-F62CFE99FA46}"/>
              </a:ext>
            </a:extLst>
          </p:cNvPr>
          <p:cNvPicPr>
            <a:picLocks/>
          </p:cNvPicPr>
          <p:nvPr/>
        </p:nvPicPr>
        <p:blipFill>
          <a:blip r:embed="rId2"/>
          <a:stretch>
            <a:fillRect/>
          </a:stretch>
        </p:blipFill>
        <p:spPr>
          <a:xfrm>
            <a:off x="587356" y="943072"/>
            <a:ext cx="3600000" cy="3240000"/>
          </a:xfrm>
          <a:prstGeom prst="rect">
            <a:avLst/>
          </a:prstGeom>
        </p:spPr>
      </p:pic>
      <p:pic>
        <p:nvPicPr>
          <p:cNvPr id="10" name="Imagen 9">
            <a:extLst>
              <a:ext uri="{FF2B5EF4-FFF2-40B4-BE49-F238E27FC236}">
                <a16:creationId xmlns:a16="http://schemas.microsoft.com/office/drawing/2014/main" id="{4428EEDB-B1EB-9FA6-5B28-AC9E65EF6CC4}"/>
              </a:ext>
            </a:extLst>
          </p:cNvPr>
          <p:cNvPicPr preferRelativeResize="0">
            <a:picLocks/>
          </p:cNvPicPr>
          <p:nvPr/>
        </p:nvPicPr>
        <p:blipFill>
          <a:blip r:embed="rId3"/>
          <a:stretch>
            <a:fillRect/>
          </a:stretch>
        </p:blipFill>
        <p:spPr>
          <a:xfrm>
            <a:off x="4963021" y="943072"/>
            <a:ext cx="3600000" cy="3240000"/>
          </a:xfrm>
          <a:prstGeom prst="rect">
            <a:avLst/>
          </a:prstGeom>
        </p:spPr>
      </p:pic>
    </p:spTree>
    <p:extLst>
      <p:ext uri="{BB962C8B-B14F-4D97-AF65-F5344CB8AC3E}">
        <p14:creationId xmlns:p14="http://schemas.microsoft.com/office/powerpoint/2010/main" val="585438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7F7E7F93-DFC7-6124-D75C-BA24351754B2}"/>
              </a:ext>
            </a:extLst>
          </p:cNvPr>
          <p:cNvGraphicFramePr>
            <a:graphicFrameLocks noGrp="1"/>
          </p:cNvGraphicFramePr>
          <p:nvPr>
            <p:extLst>
              <p:ext uri="{D42A27DB-BD31-4B8C-83A1-F6EECF244321}">
                <p14:modId xmlns:p14="http://schemas.microsoft.com/office/powerpoint/2010/main" val="1555001060"/>
              </p:ext>
            </p:extLst>
          </p:nvPr>
        </p:nvGraphicFramePr>
        <p:xfrm>
          <a:off x="464457" y="2380086"/>
          <a:ext cx="8215085" cy="1536714"/>
        </p:xfrm>
        <a:graphic>
          <a:graphicData uri="http://schemas.openxmlformats.org/drawingml/2006/table">
            <a:tbl>
              <a:tblPr firstRow="1" bandRow="1">
                <a:tableStyleId>{57D3CEEF-1FBE-4C0B-BF5B-973A6B0E033A}</a:tableStyleId>
              </a:tblPr>
              <a:tblGrid>
                <a:gridCol w="2519106">
                  <a:extLst>
                    <a:ext uri="{9D8B030D-6E8A-4147-A177-3AD203B41FA5}">
                      <a16:colId xmlns:a16="http://schemas.microsoft.com/office/drawing/2014/main" val="10935055"/>
                    </a:ext>
                  </a:extLst>
                </a:gridCol>
                <a:gridCol w="3093854">
                  <a:extLst>
                    <a:ext uri="{9D8B030D-6E8A-4147-A177-3AD203B41FA5}">
                      <a16:colId xmlns:a16="http://schemas.microsoft.com/office/drawing/2014/main" val="3655157593"/>
                    </a:ext>
                  </a:extLst>
                </a:gridCol>
                <a:gridCol w="2602125">
                  <a:extLst>
                    <a:ext uri="{9D8B030D-6E8A-4147-A177-3AD203B41FA5}">
                      <a16:colId xmlns:a16="http://schemas.microsoft.com/office/drawing/2014/main" val="4111737411"/>
                    </a:ext>
                  </a:extLst>
                </a:gridCol>
              </a:tblGrid>
              <a:tr h="266573">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Método</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Tipo de características</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Promedio de Precisión ( %)</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2820598"/>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Propuesta </a:t>
                      </a: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RestNet</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con AD</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Espectrograma</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89.84</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2059844"/>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Densenet201 [25]</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Espectrograma</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88.30</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6950865"/>
                  </a:ext>
                </a:extLst>
              </a:tr>
              <a:tr h="266573">
                <a:tc>
                  <a:txBody>
                    <a:bodyPr/>
                    <a:lstStyle/>
                    <a:p>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CNN + </a:t>
                      </a:r>
                      <a:r>
                        <a:rPr lang="es-MX"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Transformer</a:t>
                      </a: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[37]</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Estadísticas de EEG en estado base</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79.22</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64824899"/>
                  </a:ext>
                </a:extLst>
              </a:tr>
              <a:tr h="317514">
                <a:tc>
                  <a:txBody>
                    <a:bodyPr/>
                    <a:lstStyle/>
                    <a:p>
                      <a:r>
                        <a:rPr lang="nn-NO"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Ensamble LSTM + 2 CNN [25]</a:t>
                      </a:r>
                      <a:r>
                        <a:rPr lang="nn-NO"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EEG en estado base</a:t>
                      </a:r>
                      <a:r>
                        <a:rPr lang="es-MX"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s-MX"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67.59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1694252"/>
                  </a:ext>
                </a:extLst>
              </a:tr>
            </a:tbl>
          </a:graphicData>
        </a:graphic>
      </p:graphicFrame>
      <p:sp>
        <p:nvSpPr>
          <p:cNvPr id="3" name="Title 1">
            <a:extLst>
              <a:ext uri="{FF2B5EF4-FFF2-40B4-BE49-F238E27FC236}">
                <a16:creationId xmlns:a16="http://schemas.microsoft.com/office/drawing/2014/main" id="{4CA86710-A2F9-70B2-3070-36C75A0CEDAD}"/>
              </a:ext>
            </a:extLst>
          </p:cNvPr>
          <p:cNvSpPr txBox="1">
            <a:spLocks/>
          </p:cNvSpPr>
          <p:nvPr/>
        </p:nvSpPr>
        <p:spPr>
          <a:xfrm>
            <a:off x="464457" y="340150"/>
            <a:ext cx="8215085" cy="1027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RESULTADOS – COMPARACIÓN DE CLASIFICADORES</a:t>
            </a:r>
          </a:p>
        </p:txBody>
      </p:sp>
      <p:sp>
        <p:nvSpPr>
          <p:cNvPr id="4" name="Rectangle 8">
            <a:extLst>
              <a:ext uri="{FF2B5EF4-FFF2-40B4-BE49-F238E27FC236}">
                <a16:creationId xmlns:a16="http://schemas.microsoft.com/office/drawing/2014/main" id="{A2850CD1-B1C7-73C6-5BDC-4B2D89D3AB14}"/>
              </a:ext>
            </a:extLst>
          </p:cNvPr>
          <p:cNvSpPr/>
          <p:nvPr/>
        </p:nvSpPr>
        <p:spPr>
          <a:xfrm>
            <a:off x="580979" y="196037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Tabla VI. </a:t>
            </a:r>
            <a:r>
              <a:rPr lang="es-MX" dirty="0">
                <a:solidFill>
                  <a:schemeClr val="dk1"/>
                </a:solidFill>
                <a:latin typeface="Times New Roman" panose="02020603050405020304" pitchFamily="18" charset="0"/>
                <a:cs typeface="Times New Roman" panose="02020603050405020304" pitchFamily="18" charset="0"/>
              </a:rPr>
              <a:t>Comparación de la propuesta de investigación versus los trabajos del estado del arte</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294376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7E04-CB7B-80C5-8EF2-4A83CC7BFFB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DB033FB-4ACF-6FFD-DD64-1582537D4D36}"/>
              </a:ext>
            </a:extLst>
          </p:cNvPr>
          <p:cNvSpPr/>
          <p:nvPr/>
        </p:nvSpPr>
        <p:spPr>
          <a:xfrm>
            <a:off x="580980" y="4579333"/>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18.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Detector de artefactos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TextBox 4">
            <a:extLst>
              <a:ext uri="{FF2B5EF4-FFF2-40B4-BE49-F238E27FC236}">
                <a16:creationId xmlns:a16="http://schemas.microsoft.com/office/drawing/2014/main" id="{C0F89798-A07D-E705-74C1-B0E884DA9BFE}"/>
              </a:ext>
            </a:extLst>
          </p:cNvPr>
          <p:cNvSpPr txBox="1"/>
          <p:nvPr/>
        </p:nvSpPr>
        <p:spPr>
          <a:xfrm>
            <a:off x="7142400" y="1791983"/>
            <a:ext cx="2254200" cy="1384995"/>
          </a:xfrm>
          <a:prstGeom prst="rect">
            <a:avLst/>
          </a:prstGeom>
          <a:noFill/>
        </p:spPr>
        <p:txBody>
          <a:bodyPr wrap="square" rtlCol="0">
            <a:spAutoFit/>
          </a:bodyPr>
          <a:lstStyle/>
          <a:p>
            <a:pPr marL="285750" indent="-285750">
              <a:buFont typeface="Arial" panose="020B0604020202020204" pitchFamily="34" charset="0"/>
              <a:buChar char="•"/>
            </a:pPr>
            <a:r>
              <a:rPr lang="es-MX" dirty="0"/>
              <a:t>Se entreno una red CNN</a:t>
            </a:r>
          </a:p>
          <a:p>
            <a:pPr marL="285750" indent="-285750">
              <a:buFont typeface="Arial" panose="020B0604020202020204" pitchFamily="34" charset="0"/>
              <a:buChar char="•"/>
            </a:pPr>
            <a:r>
              <a:rPr lang="es-MX" dirty="0"/>
              <a:t>Se uso espectrograma como características</a:t>
            </a:r>
          </a:p>
          <a:p>
            <a:pPr marL="285750" indent="-285750">
              <a:buFont typeface="Arial" panose="020B0604020202020204" pitchFamily="34" charset="0"/>
              <a:buChar char="•"/>
            </a:pPr>
            <a:r>
              <a:rPr lang="es-MX" dirty="0"/>
              <a:t>Clasificación de artefactos</a:t>
            </a:r>
          </a:p>
        </p:txBody>
      </p:sp>
      <p:sp>
        <p:nvSpPr>
          <p:cNvPr id="8" name="Title 1">
            <a:extLst>
              <a:ext uri="{FF2B5EF4-FFF2-40B4-BE49-F238E27FC236}">
                <a16:creationId xmlns:a16="http://schemas.microsoft.com/office/drawing/2014/main" id="{1A5364B6-9540-9BEF-003A-CC6CA812F356}"/>
              </a:ext>
            </a:extLst>
          </p:cNvPr>
          <p:cNvSpPr>
            <a:spLocks noGrp="1"/>
          </p:cNvSpPr>
          <p:nvPr>
            <p:ph type="title"/>
          </p:nvPr>
        </p:nvSpPr>
        <p:spPr>
          <a:xfrm>
            <a:off x="248486" y="340149"/>
            <a:ext cx="8647028" cy="572700"/>
          </a:xfrm>
        </p:spPr>
        <p:txBody>
          <a:bodyPr/>
          <a:lstStyle/>
          <a:p>
            <a:pPr algn="ctr"/>
            <a:r>
              <a:rPr lang="es-MX" sz="2000" b="1" noProof="0" dirty="0"/>
              <a:t>PRUEBA DE CONCEPTO DE IDENTIFICACIÓN DE ARTEFACTOS</a:t>
            </a:r>
          </a:p>
        </p:txBody>
      </p:sp>
      <p:pic>
        <p:nvPicPr>
          <p:cNvPr id="2" name="20241126-1447-36.5881907">
            <a:hlinkClick r:id="" action="ppaction://media"/>
            <a:extLst>
              <a:ext uri="{FF2B5EF4-FFF2-40B4-BE49-F238E27FC236}">
                <a16:creationId xmlns:a16="http://schemas.microsoft.com/office/drawing/2014/main" id="{5EF1BD56-F4AF-3CB5-DB81-3762A353BB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600"/>
            <a:ext cx="9144000" cy="5143500"/>
          </a:xfrm>
          <a:prstGeom prst="rect">
            <a:avLst/>
          </a:prstGeom>
        </p:spPr>
      </p:pic>
    </p:spTree>
    <p:extLst>
      <p:ext uri="{BB962C8B-B14F-4D97-AF65-F5344CB8AC3E}">
        <p14:creationId xmlns:p14="http://schemas.microsoft.com/office/powerpoint/2010/main" val="415405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 name="Imagen 12">
            <a:extLst>
              <a:ext uri="{FF2B5EF4-FFF2-40B4-BE49-F238E27FC236}">
                <a16:creationId xmlns:a16="http://schemas.microsoft.com/office/drawing/2014/main" id="{C228B9DC-525E-3DA8-A9F6-EDEA2813ADC0}"/>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A0DE6519-1608-7C42-84D9-1A92863A24E4}"/>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7E04-CB7B-80C5-8EF2-4A83CC7BFFB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DB033FB-4ACF-6FFD-DD64-1582537D4D36}"/>
              </a:ext>
            </a:extLst>
          </p:cNvPr>
          <p:cNvSpPr/>
          <p:nvPr/>
        </p:nvSpPr>
        <p:spPr>
          <a:xfrm>
            <a:off x="6934200" y="2310140"/>
            <a:ext cx="1912620" cy="738664"/>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13.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Herramienta de visualización para detección de artefactos</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7" name="Grabación de pantalla 2025-03-24 210908">
            <a:hlinkClick r:id="" action="ppaction://media"/>
            <a:extLst>
              <a:ext uri="{FF2B5EF4-FFF2-40B4-BE49-F238E27FC236}">
                <a16:creationId xmlns:a16="http://schemas.microsoft.com/office/drawing/2014/main" id="{D611443E-C25B-AB0A-3ECE-5123895ECE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380" y="1345060"/>
            <a:ext cx="6446520" cy="3458290"/>
          </a:xfrm>
          <a:prstGeom prst="rect">
            <a:avLst/>
          </a:prstGeom>
        </p:spPr>
      </p:pic>
      <p:sp>
        <p:nvSpPr>
          <p:cNvPr id="5" name="Title 1">
            <a:extLst>
              <a:ext uri="{FF2B5EF4-FFF2-40B4-BE49-F238E27FC236}">
                <a16:creationId xmlns:a16="http://schemas.microsoft.com/office/drawing/2014/main" id="{11092378-1E88-4B91-23C6-0CD1901A2B6C}"/>
              </a:ext>
            </a:extLst>
          </p:cNvPr>
          <p:cNvSpPr>
            <a:spLocks noGrp="1"/>
          </p:cNvSpPr>
          <p:nvPr>
            <p:ph type="title"/>
          </p:nvPr>
        </p:nvSpPr>
        <p:spPr>
          <a:xfrm>
            <a:off x="720000" y="340150"/>
            <a:ext cx="7704000" cy="917150"/>
          </a:xfrm>
        </p:spPr>
        <p:txBody>
          <a:bodyPr/>
          <a:lstStyle/>
          <a:p>
            <a:pPr algn="ctr"/>
            <a:r>
              <a:rPr lang="es-MX" b="1" noProof="0" dirty="0"/>
              <a:t>RESULTADOS – HERRAMIENTA DE DETECCIÓN DE ARTEFACTOS (1)</a:t>
            </a:r>
          </a:p>
        </p:txBody>
      </p:sp>
    </p:spTree>
    <p:extLst>
      <p:ext uri="{BB962C8B-B14F-4D97-AF65-F5344CB8AC3E}">
        <p14:creationId xmlns:p14="http://schemas.microsoft.com/office/powerpoint/2010/main" val="40604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F1DD2-6C43-B5CB-9092-A65D83E2620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1745434-9F9B-B2DF-7BD0-8ABFDEF80977}"/>
              </a:ext>
            </a:extLst>
          </p:cNvPr>
          <p:cNvSpPr/>
          <p:nvPr/>
        </p:nvSpPr>
        <p:spPr>
          <a:xfrm>
            <a:off x="6511380" y="2330737"/>
            <a:ext cx="1912620" cy="1169551"/>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Figura 14.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Herramienta de visualización para detección de artefactos (inferencias en Raspberry Pi)</a:t>
            </a:r>
            <a:endParaRPr lang="es-MX"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 name="Title 1">
            <a:extLst>
              <a:ext uri="{FF2B5EF4-FFF2-40B4-BE49-F238E27FC236}">
                <a16:creationId xmlns:a16="http://schemas.microsoft.com/office/drawing/2014/main" id="{1F0884FF-9513-3BC3-0C13-9FC13E137038}"/>
              </a:ext>
            </a:extLst>
          </p:cNvPr>
          <p:cNvSpPr>
            <a:spLocks noGrp="1"/>
          </p:cNvSpPr>
          <p:nvPr>
            <p:ph type="title"/>
          </p:nvPr>
        </p:nvSpPr>
        <p:spPr>
          <a:xfrm>
            <a:off x="720000" y="340150"/>
            <a:ext cx="7704000" cy="917150"/>
          </a:xfrm>
        </p:spPr>
        <p:txBody>
          <a:bodyPr/>
          <a:lstStyle/>
          <a:p>
            <a:pPr algn="ctr"/>
            <a:r>
              <a:rPr lang="es-MX" b="1" noProof="0" dirty="0"/>
              <a:t>RESULTADOS – HERRAMIENTA DE DETECCIÓN DE ARTEFACTOS (2)</a:t>
            </a:r>
          </a:p>
        </p:txBody>
      </p:sp>
      <p:pic>
        <p:nvPicPr>
          <p:cNvPr id="2" name="a6663e93-d1ec-4178-ac58-d7a3794ba37b">
            <a:hlinkClick r:id="" action="ppaction://media"/>
            <a:extLst>
              <a:ext uri="{FF2B5EF4-FFF2-40B4-BE49-F238E27FC236}">
                <a16:creationId xmlns:a16="http://schemas.microsoft.com/office/drawing/2014/main" id="{9FFD587B-F5CB-44F8-053D-02826F431A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1880" y="1488757"/>
            <a:ext cx="5455920" cy="3068956"/>
          </a:xfrm>
          <a:prstGeom prst="rect">
            <a:avLst/>
          </a:prstGeom>
        </p:spPr>
      </p:pic>
    </p:spTree>
    <p:extLst>
      <p:ext uri="{BB962C8B-B14F-4D97-AF65-F5344CB8AC3E}">
        <p14:creationId xmlns:p14="http://schemas.microsoft.com/office/powerpoint/2010/main" val="376106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100000">
                <p:cTn id="12"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0B11DB8C-5070-A637-8B46-BBD191D016F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846AE24-9C48-20DC-4E03-81B056702032}"/>
              </a:ext>
            </a:extLst>
          </p:cNvPr>
          <p:cNvGrpSpPr/>
          <p:nvPr/>
        </p:nvGrpSpPr>
        <p:grpSpPr>
          <a:xfrm>
            <a:off x="0" y="0"/>
            <a:ext cx="9144000" cy="5143500"/>
            <a:chOff x="0" y="0"/>
            <a:chExt cx="9144000" cy="5143500"/>
          </a:xfrm>
        </p:grpSpPr>
        <p:pic>
          <p:nvPicPr>
            <p:cNvPr id="3" name="Imagen 12">
              <a:extLst>
                <a:ext uri="{FF2B5EF4-FFF2-40B4-BE49-F238E27FC236}">
                  <a16:creationId xmlns:a16="http://schemas.microsoft.com/office/drawing/2014/main" id="{E1E56580-D400-B474-C5FC-F33965B0C633}"/>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4" name="Imagen 12">
              <a:extLst>
                <a:ext uri="{FF2B5EF4-FFF2-40B4-BE49-F238E27FC236}">
                  <a16:creationId xmlns:a16="http://schemas.microsoft.com/office/drawing/2014/main" id="{111CFEFB-7D7A-D21B-0B49-BD96ACFF1A9F}"/>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pic>
          <p:nvPicPr>
            <p:cNvPr id="5" name="Picture 2" descr="Consejo Nacional de Humanidades, Ciencias y Tecnologías - Wikipedia, la  enciclopedia libre">
              <a:extLst>
                <a:ext uri="{FF2B5EF4-FFF2-40B4-BE49-F238E27FC236}">
                  <a16:creationId xmlns:a16="http://schemas.microsoft.com/office/drawing/2014/main" id="{36E64101-3903-9790-654C-FB559980FD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933"/>
            <a:stretch/>
          </p:blipFill>
          <p:spPr bwMode="auto">
            <a:xfrm>
              <a:off x="66227" y="4609099"/>
              <a:ext cx="853348" cy="534401"/>
            </a:xfrm>
            <a:prstGeom prst="rect">
              <a:avLst/>
            </a:prstGeom>
            <a:noFill/>
            <a:extLst>
              <a:ext uri="{909E8E84-426E-40DD-AFC4-6F175D3DCCD1}">
                <a14:hiddenFill xmlns:a14="http://schemas.microsoft.com/office/drawing/2010/main">
                  <a:solidFill>
                    <a:srgbClr val="FFFFFF"/>
                  </a:solidFill>
                </a14:hiddenFill>
              </a:ext>
            </a:extLst>
          </p:spPr>
        </p:pic>
      </p:grpSp>
      <p:sp>
        <p:nvSpPr>
          <p:cNvPr id="329" name="Google Shape;329;p36">
            <a:extLst>
              <a:ext uri="{FF2B5EF4-FFF2-40B4-BE49-F238E27FC236}">
                <a16:creationId xmlns:a16="http://schemas.microsoft.com/office/drawing/2014/main" id="{22528646-3CE6-6F48-47D7-13DC6FCDADC1}"/>
              </a:ext>
            </a:extLst>
          </p:cNvPr>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Conclusiones</a:t>
            </a:r>
            <a:endParaRPr dirty="0"/>
          </a:p>
        </p:txBody>
      </p:sp>
      <p:sp>
        <p:nvSpPr>
          <p:cNvPr id="331" name="Google Shape;331;p36">
            <a:extLst>
              <a:ext uri="{FF2B5EF4-FFF2-40B4-BE49-F238E27FC236}">
                <a16:creationId xmlns:a16="http://schemas.microsoft.com/office/drawing/2014/main" id="{19AB4A73-C73D-0FBB-36D5-BBAD05E992B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224317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9C64-CD1A-B2A3-CC37-E0DC3D008EE3}"/>
              </a:ext>
            </a:extLst>
          </p:cNvPr>
          <p:cNvSpPr>
            <a:spLocks noGrp="1"/>
          </p:cNvSpPr>
          <p:nvPr>
            <p:ph type="title"/>
          </p:nvPr>
        </p:nvSpPr>
        <p:spPr/>
        <p:txBody>
          <a:bodyPr/>
          <a:lstStyle/>
          <a:p>
            <a:r>
              <a:rPr lang="es-MX" dirty="0"/>
              <a:t>CONCLUSIONES PARCIALES</a:t>
            </a:r>
          </a:p>
        </p:txBody>
      </p:sp>
      <p:sp>
        <p:nvSpPr>
          <p:cNvPr id="3" name="Text Placeholder 2">
            <a:extLst>
              <a:ext uri="{FF2B5EF4-FFF2-40B4-BE49-F238E27FC236}">
                <a16:creationId xmlns:a16="http://schemas.microsoft.com/office/drawing/2014/main" id="{29E0C6CC-B696-61CE-A789-AFEDE31E9285}"/>
              </a:ext>
            </a:extLst>
          </p:cNvPr>
          <p:cNvSpPr>
            <a:spLocks noGrp="1"/>
          </p:cNvSpPr>
          <p:nvPr>
            <p:ph type="body" idx="1"/>
          </p:nvPr>
        </p:nvSpPr>
        <p:spPr>
          <a:xfrm>
            <a:off x="472971" y="1075483"/>
            <a:ext cx="8198058" cy="1703983"/>
          </a:xfrm>
        </p:spPr>
        <p:txBody>
          <a:bodyPr/>
          <a:lstStyle/>
          <a:p>
            <a:pPr algn="just"/>
            <a:r>
              <a:rPr lang="es-MX" sz="1500" dirty="0">
                <a:latin typeface="Times New Roman" panose="02020603050405020304" pitchFamily="18" charset="0"/>
                <a:cs typeface="Times New Roman" panose="02020603050405020304" pitchFamily="18" charset="0"/>
              </a:rPr>
              <a:t>Dado que estamos realizando adaptación de dominio los modelos pueden ser capaces de adaptarse a otro tipo de artefactos que compartan características similares realizando los ajustes con la función de pérdida </a:t>
            </a:r>
            <a:r>
              <a:rPr lang="es-MX" sz="1500" dirty="0" err="1">
                <a:latin typeface="Times New Roman" panose="02020603050405020304" pitchFamily="18" charset="0"/>
                <a:cs typeface="Times New Roman" panose="02020603050405020304" pitchFamily="18" charset="0"/>
              </a:rPr>
              <a:t>Skinhorn</a:t>
            </a:r>
            <a:r>
              <a:rPr lang="es-MX" sz="1500" dirty="0">
                <a:latin typeface="Times New Roman" panose="02020603050405020304" pitchFamily="18" charset="0"/>
                <a:cs typeface="Times New Roman" panose="02020603050405020304" pitchFamily="18" charset="0"/>
              </a:rPr>
              <a:t>-TO.</a:t>
            </a:r>
          </a:p>
          <a:p>
            <a:pPr algn="just"/>
            <a:r>
              <a:rPr lang="es-MX" sz="1500" dirty="0">
                <a:solidFill>
                  <a:srgbClr val="000000"/>
                </a:solidFill>
                <a:effectLst/>
                <a:latin typeface="Times New Roman" panose="02020603050405020304" pitchFamily="18" charset="0"/>
                <a:ea typeface="DengXian Light" panose="02010600030101010101" pitchFamily="2" charset="-122"/>
                <a:cs typeface="Times New Roman" panose="02020603050405020304" pitchFamily="18" charset="0"/>
              </a:rPr>
              <a:t>Los resultados obtenidos hasta el momento para la tarea de clasificación de artefactos en la señal EEG, nos permitió desarrollar una herramienta de apoyo para poder visualizar los eventos cuando sucede algún tipo de artefacto.</a:t>
            </a:r>
          </a:p>
          <a:p>
            <a:endParaRPr lang="es-MX" sz="1800" b="1" i="1" dirty="0">
              <a:solidFill>
                <a:srgbClr val="000000"/>
              </a:solidFill>
              <a:effectLst/>
              <a:latin typeface="Arial" panose="020B0604020202020204" pitchFamily="34" charset="0"/>
              <a:ea typeface="DengXian Light" panose="02010600030101010101" pitchFamily="2" charset="-122"/>
              <a:cs typeface="Times New Roman" panose="02020603050405020304" pitchFamily="18" charset="0"/>
            </a:endParaRPr>
          </a:p>
          <a:p>
            <a:endParaRPr lang="es-MX" dirty="0"/>
          </a:p>
        </p:txBody>
      </p:sp>
      <p:sp>
        <p:nvSpPr>
          <p:cNvPr id="4" name="Title 1">
            <a:extLst>
              <a:ext uri="{FF2B5EF4-FFF2-40B4-BE49-F238E27FC236}">
                <a16:creationId xmlns:a16="http://schemas.microsoft.com/office/drawing/2014/main" id="{B02409E7-15D9-348A-1AC6-E04E2BAEA67F}"/>
              </a:ext>
            </a:extLst>
          </p:cNvPr>
          <p:cNvSpPr txBox="1">
            <a:spLocks/>
          </p:cNvSpPr>
          <p:nvPr/>
        </p:nvSpPr>
        <p:spPr>
          <a:xfrm>
            <a:off x="720000" y="28372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r>
              <a:rPr lang="es-MX" dirty="0"/>
              <a:t>PRÓXIMAS ACTIVIDADES A DESARROLLAR </a:t>
            </a:r>
          </a:p>
        </p:txBody>
      </p:sp>
      <p:sp>
        <p:nvSpPr>
          <p:cNvPr id="7" name="Text Placeholder 2">
            <a:extLst>
              <a:ext uri="{FF2B5EF4-FFF2-40B4-BE49-F238E27FC236}">
                <a16:creationId xmlns:a16="http://schemas.microsoft.com/office/drawing/2014/main" id="{2C84E54E-7BE8-B8CF-7593-A6AEE273EF8A}"/>
              </a:ext>
            </a:extLst>
          </p:cNvPr>
          <p:cNvSpPr txBox="1">
            <a:spLocks/>
          </p:cNvSpPr>
          <p:nvPr/>
        </p:nvSpPr>
        <p:spPr>
          <a:xfrm>
            <a:off x="472971" y="3467684"/>
            <a:ext cx="8198059" cy="717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chemeClr val="dk1"/>
              </a:buClr>
              <a:buSzPts val="800"/>
              <a:buFont typeface="Hanken Grotesk"/>
              <a:buChar char="●"/>
              <a:defRPr sz="1400" b="0" i="0" u="none" strike="noStrike" cap="none">
                <a:solidFill>
                  <a:schemeClr val="dk1"/>
                </a:solidFill>
                <a:latin typeface="Hanken Grotesk"/>
                <a:ea typeface="Hanken Grotesk"/>
                <a:cs typeface="Hanken Grotesk"/>
                <a:sym typeface="Hanken Grotesk"/>
              </a:defRPr>
            </a:lvl1pPr>
            <a:lvl2pPr marL="914400" marR="0" lvl="1"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2pPr>
            <a:lvl3pPr marL="1371600" marR="0" lvl="2"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3pPr>
            <a:lvl4pPr marL="1828800" marR="0" lvl="3"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4pPr>
            <a:lvl5pPr marL="2286000" marR="0" lvl="4"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5pPr>
            <a:lvl6pPr marL="2743200" marR="0" lvl="5"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6pPr>
            <a:lvl7pPr marL="3200400" marR="0" lvl="6"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7pPr>
            <a:lvl8pPr marL="3657600" marR="0" lvl="7"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8pPr>
            <a:lvl9pPr marL="4114800" marR="0" lvl="8" indent="-304800" algn="l" rtl="0">
              <a:lnSpc>
                <a:spcPct val="115000"/>
              </a:lnSpc>
              <a:spcBef>
                <a:spcPts val="0"/>
              </a:spcBef>
              <a:spcAft>
                <a:spcPts val="0"/>
              </a:spcAft>
              <a:buClr>
                <a:schemeClr val="dk1"/>
              </a:buClr>
              <a:buSzPts val="1200"/>
              <a:buFont typeface="Hanken Grotesk"/>
              <a:buChar char="■"/>
              <a:defRPr sz="1400" b="0" i="0" u="none" strike="noStrike" cap="none">
                <a:solidFill>
                  <a:schemeClr val="dk1"/>
                </a:solidFill>
                <a:latin typeface="Hanken Grotesk"/>
                <a:ea typeface="Hanken Grotesk"/>
                <a:cs typeface="Hanken Grotesk"/>
                <a:sym typeface="Hanken Grotesk"/>
              </a:defRPr>
            </a:lvl9pPr>
          </a:lstStyle>
          <a:p>
            <a:pPr algn="just"/>
            <a:r>
              <a:rPr lang="es-MX" sz="1500" dirty="0">
                <a:latin typeface="Times New Roman" panose="02020603050405020304" pitchFamily="18" charset="0"/>
                <a:cs typeface="Times New Roman" panose="02020603050405020304" pitchFamily="18" charset="0"/>
              </a:rPr>
              <a:t>Realizar la redacción para un articulo de congreso internacional para el modelo de clasificación.</a:t>
            </a:r>
          </a:p>
          <a:p>
            <a:pPr algn="just"/>
            <a:r>
              <a:rPr lang="es-MX" sz="1500" dirty="0">
                <a:latin typeface="Times New Roman" panose="02020603050405020304" pitchFamily="18" charset="0"/>
                <a:cs typeface="Times New Roman" panose="02020603050405020304" pitchFamily="18" charset="0"/>
              </a:rPr>
              <a:t>Realizar experimentaciones para el modelo de regresión para poder estimar una señal EEG limpia.</a:t>
            </a:r>
          </a:p>
          <a:p>
            <a:pPr algn="just"/>
            <a:r>
              <a:rPr lang="es-MX" sz="1500" dirty="0">
                <a:latin typeface="Times New Roman" panose="02020603050405020304" pitchFamily="18" charset="0"/>
                <a:cs typeface="Times New Roman" panose="02020603050405020304" pitchFamily="18" charset="0"/>
              </a:rPr>
              <a:t>Ampliar funcionalidades de la herramienta de apoyo para detección e eliminación de artefactos.</a:t>
            </a:r>
          </a:p>
        </p:txBody>
      </p:sp>
    </p:spTree>
    <p:extLst>
      <p:ext uri="{BB962C8B-B14F-4D97-AF65-F5344CB8AC3E}">
        <p14:creationId xmlns:p14="http://schemas.microsoft.com/office/powerpoint/2010/main" val="1723292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78092B68-1E4F-E13A-D44C-5B4AF27DA61E}"/>
            </a:ext>
          </a:extLst>
        </p:cNvPr>
        <p:cNvGrpSpPr/>
        <p:nvPr/>
      </p:nvGrpSpPr>
      <p:grpSpPr>
        <a:xfrm>
          <a:off x="0" y="0"/>
          <a:ext cx="0" cy="0"/>
          <a:chOff x="0" y="0"/>
          <a:chExt cx="0" cy="0"/>
        </a:xfrm>
      </p:grpSpPr>
      <p:pic>
        <p:nvPicPr>
          <p:cNvPr id="4" name="Imagen 12">
            <a:extLst>
              <a:ext uri="{FF2B5EF4-FFF2-40B4-BE49-F238E27FC236}">
                <a16:creationId xmlns:a16="http://schemas.microsoft.com/office/drawing/2014/main" id="{D2CE790D-8AC6-7FB5-9A08-E511C872387D}"/>
              </a:ext>
            </a:extLst>
          </p:cNvPr>
          <p:cNvPicPr>
            <a:picLocks noChangeAspect="1"/>
          </p:cNvPicPr>
          <p:nvPr/>
        </p:nvPicPr>
        <p:blipFill>
          <a:blip r:embed="rId3"/>
          <a:srcRect b="57276"/>
          <a:stretch/>
        </p:blipFill>
        <p:spPr bwMode="auto">
          <a:xfrm>
            <a:off x="0" y="0"/>
            <a:ext cx="9144000" cy="5154580"/>
          </a:xfrm>
          <a:prstGeom prst="rect">
            <a:avLst/>
          </a:prstGeom>
        </p:spPr>
      </p:pic>
      <p:pic>
        <p:nvPicPr>
          <p:cNvPr id="5" name="Imagen 12">
            <a:extLst>
              <a:ext uri="{FF2B5EF4-FFF2-40B4-BE49-F238E27FC236}">
                <a16:creationId xmlns:a16="http://schemas.microsoft.com/office/drawing/2014/main" id="{104B56D3-D1EE-D584-3887-09D56CAF4337}"/>
              </a:ext>
            </a:extLst>
          </p:cNvPr>
          <p:cNvPicPr>
            <a:picLocks noChangeAspect="1"/>
          </p:cNvPicPr>
          <p:nvPr/>
        </p:nvPicPr>
        <p:blipFill>
          <a:blip r:embed="rId3"/>
          <a:srcRect l="78000" t="91282" b="1355"/>
          <a:stretch/>
        </p:blipFill>
        <p:spPr bwMode="auto">
          <a:xfrm>
            <a:off x="7813040" y="4609098"/>
            <a:ext cx="1330960" cy="534401"/>
          </a:xfrm>
          <a:prstGeom prst="rect">
            <a:avLst/>
          </a:prstGeom>
        </p:spPr>
      </p:pic>
      <p:sp>
        <p:nvSpPr>
          <p:cNvPr id="289" name="Google Shape;289;p33">
            <a:extLst>
              <a:ext uri="{FF2B5EF4-FFF2-40B4-BE49-F238E27FC236}">
                <a16:creationId xmlns:a16="http://schemas.microsoft.com/office/drawing/2014/main" id="{977AEDE3-7776-1A2F-9E91-04FF9B08B631}"/>
              </a:ext>
            </a:extLst>
          </p:cNvPr>
          <p:cNvSpPr txBox="1">
            <a:spLocks noGrp="1"/>
          </p:cNvSpPr>
          <p:nvPr>
            <p:ph type="ctrTitle"/>
          </p:nvPr>
        </p:nvSpPr>
        <p:spPr>
          <a:xfrm>
            <a:off x="1087125" y="785307"/>
            <a:ext cx="6969750" cy="13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noProof="0" dirty="0">
                <a:latin typeface="Times New Roman" panose="02020603050405020304" pitchFamily="18" charset="0"/>
                <a:cs typeface="Times New Roman" panose="02020603050405020304" pitchFamily="18" charset="0"/>
              </a:rPr>
              <a:t>Centro de investigación e Innovación en Tecnologías de la Información y Comunicación</a:t>
            </a:r>
          </a:p>
        </p:txBody>
      </p:sp>
      <p:sp>
        <p:nvSpPr>
          <p:cNvPr id="290" name="Google Shape;290;p33">
            <a:extLst>
              <a:ext uri="{FF2B5EF4-FFF2-40B4-BE49-F238E27FC236}">
                <a16:creationId xmlns:a16="http://schemas.microsoft.com/office/drawing/2014/main" id="{E686874A-F69E-270B-2984-AAFC40042272}"/>
              </a:ext>
            </a:extLst>
          </p:cNvPr>
          <p:cNvSpPr txBox="1">
            <a:spLocks noGrp="1"/>
          </p:cNvSpPr>
          <p:nvPr>
            <p:ph type="subTitle" idx="1"/>
          </p:nvPr>
        </p:nvSpPr>
        <p:spPr>
          <a:xfrm>
            <a:off x="1541692" y="3032659"/>
            <a:ext cx="6060611" cy="8885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700" i="1" noProof="0" dirty="0">
                <a:latin typeface="Times New Roman" panose="02020603050405020304" pitchFamily="18" charset="0"/>
                <a:cs typeface="Times New Roman" panose="02020603050405020304" pitchFamily="18" charset="0"/>
              </a:rPr>
              <a:t>“Un enfoque para la mejora de eliminación de artefactos en las señales de electroencefalografía a través de técnicas de aprendizaje profundo”</a:t>
            </a:r>
            <a:endParaRPr lang="es-MX" sz="1700" i="1" noProof="0" dirty="0">
              <a:latin typeface="Times New Roman" panose="02020603050405020304" pitchFamily="18" charset="0"/>
              <a:cs typeface="Times New Roman" panose="02020603050405020304" pitchFamily="18" charset="0"/>
              <a:sym typeface="Hanken Grotesk"/>
            </a:endParaRPr>
          </a:p>
        </p:txBody>
      </p:sp>
      <p:pic>
        <p:nvPicPr>
          <p:cNvPr id="2" name="Picture 1" descr="INFOTEC">
            <a:extLst>
              <a:ext uri="{FF2B5EF4-FFF2-40B4-BE49-F238E27FC236}">
                <a16:creationId xmlns:a16="http://schemas.microsoft.com/office/drawing/2014/main" id="{00D9D938-0712-DCE6-293D-6E759413508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25883" y="2237478"/>
            <a:ext cx="2892228" cy="703571"/>
          </a:xfrm>
          <a:prstGeom prst="rect">
            <a:avLst/>
          </a:prstGeom>
          <a:noFill/>
          <a:ln>
            <a:noFill/>
          </a:ln>
        </p:spPr>
      </p:pic>
      <p:sp>
        <p:nvSpPr>
          <p:cNvPr id="3" name="Google Shape;290;p33">
            <a:extLst>
              <a:ext uri="{FF2B5EF4-FFF2-40B4-BE49-F238E27FC236}">
                <a16:creationId xmlns:a16="http://schemas.microsoft.com/office/drawing/2014/main" id="{821DD390-C2EE-D71F-54B6-E62C6D08BCD5}"/>
              </a:ext>
            </a:extLst>
          </p:cNvPr>
          <p:cNvSpPr txBox="1">
            <a:spLocks/>
          </p:cNvSpPr>
          <p:nvPr/>
        </p:nvSpPr>
        <p:spPr>
          <a:xfrm>
            <a:off x="1623297" y="4175902"/>
            <a:ext cx="5897400" cy="888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lgn="ctr"/>
            <a:r>
              <a:rPr lang="es-MX" sz="1600" dirty="0">
                <a:latin typeface="Times New Roman" panose="02020603050405020304" pitchFamily="18" charset="0"/>
                <a:cs typeface="Times New Roman" panose="02020603050405020304" pitchFamily="18" charset="0"/>
              </a:rPr>
              <a:t>Presento:</a:t>
            </a:r>
          </a:p>
          <a:p>
            <a:pPr marL="0" indent="0" algn="ctr"/>
            <a:r>
              <a:rPr lang="es-MX" sz="1600" dirty="0">
                <a:latin typeface="Times New Roman" panose="02020603050405020304" pitchFamily="18" charset="0"/>
                <a:cs typeface="Times New Roman" panose="02020603050405020304" pitchFamily="18" charset="0"/>
              </a:rPr>
              <a:t>M. en C. Emmanuel de Jesús Velásquez Martínez</a:t>
            </a:r>
          </a:p>
        </p:txBody>
      </p:sp>
    </p:spTree>
    <p:extLst>
      <p:ext uri="{BB962C8B-B14F-4D97-AF65-F5344CB8AC3E}">
        <p14:creationId xmlns:p14="http://schemas.microsoft.com/office/powerpoint/2010/main" val="732205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582A-DAC1-BB11-1EE9-D82A2A034136}"/>
            </a:ext>
          </a:extLst>
        </p:cNvPr>
        <p:cNvGrpSpPr/>
        <p:nvPr/>
      </p:nvGrpSpPr>
      <p:grpSpPr>
        <a:xfrm>
          <a:off x="0" y="0"/>
          <a:ext cx="0" cy="0"/>
          <a:chOff x="0" y="0"/>
          <a:chExt cx="0" cy="0"/>
        </a:xfrm>
      </p:grpSpPr>
      <p:pic>
        <p:nvPicPr>
          <p:cNvPr id="9" name="Imagen 12">
            <a:extLst>
              <a:ext uri="{FF2B5EF4-FFF2-40B4-BE49-F238E27FC236}">
                <a16:creationId xmlns:a16="http://schemas.microsoft.com/office/drawing/2014/main" id="{5E721C18-7CD5-1003-8725-312C43F2D5A4}"/>
              </a:ext>
            </a:extLst>
          </p:cNvPr>
          <p:cNvPicPr>
            <a:picLocks noChangeAspect="1"/>
          </p:cNvPicPr>
          <p:nvPr/>
        </p:nvPicPr>
        <p:blipFill>
          <a:blip r:embed="rId2"/>
          <a:srcRect t="13779" b="42755"/>
          <a:stretch/>
        </p:blipFill>
        <p:spPr bwMode="auto">
          <a:xfrm>
            <a:off x="0" y="0"/>
            <a:ext cx="9144000" cy="5143500"/>
          </a:xfrm>
          <a:prstGeom prst="rect">
            <a:avLst/>
          </a:prstGeom>
        </p:spPr>
      </p:pic>
      <p:pic>
        <p:nvPicPr>
          <p:cNvPr id="10" name="Imagen 12">
            <a:extLst>
              <a:ext uri="{FF2B5EF4-FFF2-40B4-BE49-F238E27FC236}">
                <a16:creationId xmlns:a16="http://schemas.microsoft.com/office/drawing/2014/main" id="{4EF91E2A-75A0-6086-B38C-34F19AA1D895}"/>
              </a:ext>
            </a:extLst>
          </p:cNvPr>
          <p:cNvPicPr>
            <a:picLocks noChangeAspect="1"/>
          </p:cNvPicPr>
          <p:nvPr/>
        </p:nvPicPr>
        <p:blipFill>
          <a:blip r:embed="rId2"/>
          <a:srcRect l="78000" t="91282" b="1355"/>
          <a:stretch/>
        </p:blipFill>
        <p:spPr bwMode="auto">
          <a:xfrm>
            <a:off x="7813040" y="4608597"/>
            <a:ext cx="1330960" cy="534401"/>
          </a:xfrm>
          <a:prstGeom prst="rect">
            <a:avLst/>
          </a:prstGeom>
        </p:spPr>
      </p:pic>
      <p:sp>
        <p:nvSpPr>
          <p:cNvPr id="5" name="Title 4">
            <a:extLst>
              <a:ext uri="{FF2B5EF4-FFF2-40B4-BE49-F238E27FC236}">
                <a16:creationId xmlns:a16="http://schemas.microsoft.com/office/drawing/2014/main" id="{079BD05C-7E34-4202-52A5-5787F9144B3C}"/>
              </a:ext>
            </a:extLst>
          </p:cNvPr>
          <p:cNvSpPr>
            <a:spLocks noGrp="1"/>
          </p:cNvSpPr>
          <p:nvPr>
            <p:ph type="title"/>
          </p:nvPr>
        </p:nvSpPr>
        <p:spPr>
          <a:xfrm>
            <a:off x="720000" y="719490"/>
            <a:ext cx="7704000" cy="1456020"/>
          </a:xfrm>
        </p:spPr>
        <p:txBody>
          <a:bodyPr/>
          <a:lstStyle/>
          <a:p>
            <a:pPr algn="ctr"/>
            <a:r>
              <a:rPr lang="es-MX" b="1" dirty="0">
                <a:latin typeface="Times New Roman" panose="02020603050405020304" pitchFamily="18" charset="0"/>
                <a:cs typeface="Times New Roman" panose="02020603050405020304" pitchFamily="18" charset="0"/>
              </a:rPr>
              <a:t>GRACIAS POR SU ATENCIÓN</a:t>
            </a:r>
            <a:br>
              <a:rPr lang="es-MX" dirty="0">
                <a:latin typeface="Times New Roman" panose="02020603050405020304" pitchFamily="18" charset="0"/>
                <a:cs typeface="Times New Roman" panose="02020603050405020304" pitchFamily="18" charset="0"/>
              </a:rPr>
            </a:br>
            <a:br>
              <a:rPr lang="es-MX" dirty="0">
                <a:latin typeface="Times New Roman" panose="02020603050405020304" pitchFamily="18" charset="0"/>
                <a:cs typeface="Times New Roman" panose="02020603050405020304" pitchFamily="18" charset="0"/>
              </a:rPr>
            </a:br>
            <a:r>
              <a:rPr lang="es-MX" dirty="0">
                <a:latin typeface="Times New Roman" panose="02020603050405020304" pitchFamily="18" charset="0"/>
                <a:cs typeface="Times New Roman" panose="02020603050405020304" pitchFamily="18" charset="0"/>
              </a:rPr>
              <a:t>¿PREGUNTAS?</a:t>
            </a:r>
          </a:p>
        </p:txBody>
      </p:sp>
      <p:pic>
        <p:nvPicPr>
          <p:cNvPr id="6" name="Picture 2" descr="Question mark PNG transparent image download, size: 1500x1500px">
            <a:extLst>
              <a:ext uri="{FF2B5EF4-FFF2-40B4-BE49-F238E27FC236}">
                <a16:creationId xmlns:a16="http://schemas.microsoft.com/office/drawing/2014/main" id="{C3A3738E-D678-8590-8B69-F62EC35DF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970" y="2571750"/>
            <a:ext cx="2110740" cy="211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478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F349F815-11B7-3A16-DFA0-07F6D0CD510E}"/>
            </a:ext>
          </a:extLst>
        </p:cNvPr>
        <p:cNvGrpSpPr/>
        <p:nvPr/>
      </p:nvGrpSpPr>
      <p:grpSpPr>
        <a:xfrm>
          <a:off x="0" y="0"/>
          <a:ext cx="0" cy="0"/>
          <a:chOff x="0" y="0"/>
          <a:chExt cx="0" cy="0"/>
        </a:xfrm>
      </p:grpSpPr>
      <p:pic>
        <p:nvPicPr>
          <p:cNvPr id="5" name="Imagen 12">
            <a:extLst>
              <a:ext uri="{FF2B5EF4-FFF2-40B4-BE49-F238E27FC236}">
                <a16:creationId xmlns:a16="http://schemas.microsoft.com/office/drawing/2014/main" id="{117AD66F-25AC-B48E-E74F-23E9E7D25B96}"/>
              </a:ext>
            </a:extLst>
          </p:cNvPr>
          <p:cNvPicPr>
            <a:picLocks noChangeAspect="1"/>
          </p:cNvPicPr>
          <p:nvPr/>
        </p:nvPicPr>
        <p:blipFill>
          <a:blip r:embed="rId3"/>
          <a:srcRect t="13779" b="42755"/>
          <a:stretch/>
        </p:blipFill>
        <p:spPr bwMode="auto">
          <a:xfrm>
            <a:off x="0" y="0"/>
            <a:ext cx="9144000" cy="5143500"/>
          </a:xfrm>
          <a:prstGeom prst="rect">
            <a:avLst/>
          </a:prstGeom>
        </p:spPr>
      </p:pic>
      <p:pic>
        <p:nvPicPr>
          <p:cNvPr id="6" name="Imagen 12">
            <a:extLst>
              <a:ext uri="{FF2B5EF4-FFF2-40B4-BE49-F238E27FC236}">
                <a16:creationId xmlns:a16="http://schemas.microsoft.com/office/drawing/2014/main" id="{C471D991-F922-440A-ECBD-79F37CE0902C}"/>
              </a:ext>
            </a:extLst>
          </p:cNvPr>
          <p:cNvPicPr>
            <a:picLocks noChangeAspect="1"/>
          </p:cNvPicPr>
          <p:nvPr/>
        </p:nvPicPr>
        <p:blipFill>
          <a:blip r:embed="rId3"/>
          <a:srcRect l="78000" t="91282" b="1355"/>
          <a:stretch/>
        </p:blipFill>
        <p:spPr bwMode="auto">
          <a:xfrm>
            <a:off x="7813040" y="4608597"/>
            <a:ext cx="1330960" cy="534401"/>
          </a:xfrm>
          <a:prstGeom prst="rect">
            <a:avLst/>
          </a:prstGeom>
        </p:spPr>
      </p:pic>
      <p:sp>
        <p:nvSpPr>
          <p:cNvPr id="329" name="Google Shape;329;p36">
            <a:extLst>
              <a:ext uri="{FF2B5EF4-FFF2-40B4-BE49-F238E27FC236}">
                <a16:creationId xmlns:a16="http://schemas.microsoft.com/office/drawing/2014/main" id="{E6454CCE-93B4-9BF6-070B-F94D99933ACF}"/>
              </a:ext>
            </a:extLst>
          </p:cNvPr>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REFERENCIAS</a:t>
            </a:r>
            <a:endParaRPr dirty="0"/>
          </a:p>
        </p:txBody>
      </p:sp>
      <p:sp>
        <p:nvSpPr>
          <p:cNvPr id="331" name="Google Shape;331;p36">
            <a:extLst>
              <a:ext uri="{FF2B5EF4-FFF2-40B4-BE49-F238E27FC236}">
                <a16:creationId xmlns:a16="http://schemas.microsoft.com/office/drawing/2014/main" id="{5E3F1320-59D5-C68B-B519-64EFABF2DB65}"/>
              </a:ext>
            </a:extLst>
          </p:cNvPr>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3538226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95072-30B8-A8D0-E167-DE045E3D8668}"/>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57FAF8B3-A895-841C-8245-BDCA59269011}"/>
              </a:ext>
            </a:extLst>
          </p:cNvPr>
          <p:cNvSpPr>
            <a:spLocks noGrp="1"/>
          </p:cNvSpPr>
          <p:nvPr>
            <p:ph type="body" idx="1"/>
          </p:nvPr>
        </p:nvSpPr>
        <p:spPr>
          <a:xfrm>
            <a:off x="243840" y="213360"/>
            <a:ext cx="8636000" cy="4730347"/>
          </a:xfrm>
        </p:spPr>
        <p:txBody>
          <a:bodyPr/>
          <a:lstStyle/>
          <a:p>
            <a:pPr marL="171450" indent="-171450" algn="just"/>
            <a:r>
              <a:rPr lang="en-US" sz="1000" i="1" dirty="0">
                <a:solidFill>
                  <a:srgbClr val="000000"/>
                </a:solidFill>
                <a:effectLst/>
                <a:latin typeface="Times New Roman" panose="02020603050405020304" pitchFamily="18" charset="0"/>
                <a:ea typeface="Times New Roman" panose="02020603050405020304" pitchFamily="18" charset="0"/>
              </a:rPr>
              <a:t>TRANSFORM and EMPIRICAL MODE DECOMPOSITION (HHT-EMD) Advanced Structural Dynamics (CE 20162)</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s-MX" sz="1000" dirty="0">
                <a:solidFill>
                  <a:srgbClr val="000000"/>
                </a:solidFill>
                <a:effectLst/>
                <a:latin typeface="Times New Roman" panose="02020603050405020304" pitchFamily="18" charset="0"/>
                <a:ea typeface="Times New Roman" panose="02020603050405020304" pitchFamily="18" charset="0"/>
              </a:rPr>
              <a:t>Al </a:t>
            </a:r>
            <a:r>
              <a:rPr lang="es-MX" sz="1000" dirty="0" err="1">
                <a:solidFill>
                  <a:srgbClr val="000000"/>
                </a:solidFill>
                <a:effectLst/>
                <a:latin typeface="Times New Roman" panose="02020603050405020304" pitchFamily="18" charset="0"/>
                <a:ea typeface="Times New Roman" panose="02020603050405020304" pitchFamily="18" charset="0"/>
              </a:rPr>
              <a:t>Imran</a:t>
            </a:r>
            <a:r>
              <a:rPr lang="es-MX" sz="1000" dirty="0">
                <a:solidFill>
                  <a:srgbClr val="000000"/>
                </a:solidFill>
                <a:effectLst/>
                <a:latin typeface="Times New Roman" panose="02020603050405020304" pitchFamily="18" charset="0"/>
                <a:ea typeface="Times New Roman" panose="02020603050405020304" pitchFamily="18" charset="0"/>
              </a:rPr>
              <a:t>, I., &amp; </a:t>
            </a:r>
            <a:r>
              <a:rPr lang="es-MX" sz="1000" dirty="0" err="1">
                <a:solidFill>
                  <a:srgbClr val="000000"/>
                </a:solidFill>
                <a:effectLst/>
                <a:latin typeface="Times New Roman" panose="02020603050405020304" pitchFamily="18" charset="0"/>
                <a:ea typeface="Times New Roman" panose="02020603050405020304" pitchFamily="18" charset="0"/>
              </a:rPr>
              <a:t>Rabbani</a:t>
            </a:r>
            <a:r>
              <a:rPr lang="es-MX" sz="1000" dirty="0">
                <a:solidFill>
                  <a:srgbClr val="000000"/>
                </a:solidFill>
                <a:effectLst/>
                <a:latin typeface="Times New Roman" panose="02020603050405020304" pitchFamily="18" charset="0"/>
                <a:ea typeface="Times New Roman" panose="02020603050405020304" pitchFamily="18" charset="0"/>
              </a:rPr>
              <a:t>, M. (2022). </a:t>
            </a:r>
            <a:r>
              <a:rPr lang="en-US" sz="1000" dirty="0">
                <a:solidFill>
                  <a:srgbClr val="000000"/>
                </a:solidFill>
                <a:effectLst/>
                <a:latin typeface="Times New Roman" panose="02020603050405020304" pitchFamily="18" charset="0"/>
                <a:ea typeface="Times New Roman" panose="02020603050405020304" pitchFamily="18" charset="0"/>
              </a:rPr>
              <a:t>Comparison of Deep Learning &amp; Adaptive Algorithm Performance for De-Noising EEG. </a:t>
            </a:r>
            <a:r>
              <a:rPr lang="en-US" sz="1000" i="1" dirty="0">
                <a:solidFill>
                  <a:srgbClr val="000000"/>
                </a:solidFill>
                <a:effectLst/>
                <a:latin typeface="Times New Roman" panose="02020603050405020304" pitchFamily="18" charset="0"/>
                <a:ea typeface="Times New Roman" panose="02020603050405020304" pitchFamily="18" charset="0"/>
              </a:rPr>
              <a:t>Journal of Physics: Conference Series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2325</a:t>
            </a:r>
            <a:r>
              <a:rPr lang="en-US" sz="1000" dirty="0">
                <a:solidFill>
                  <a:srgbClr val="000000"/>
                </a:solidFill>
                <a:effectLst/>
                <a:latin typeface="Times New Roman" panose="02020603050405020304" pitchFamily="18" charset="0"/>
                <a:ea typeface="Times New Roman" panose="02020603050405020304" pitchFamily="18" charset="0"/>
              </a:rPr>
              <a:t>(1). https://doi.org/10.1088/1742-6596/2325/1/012038</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Alharbi, N. (2018). A novel approach for noise removal and distinction of EEG recordings.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39</a:t>
            </a:r>
            <a:r>
              <a:rPr lang="en-US" sz="1000" dirty="0">
                <a:solidFill>
                  <a:srgbClr val="000000"/>
                </a:solidFill>
                <a:effectLst/>
                <a:latin typeface="Times New Roman" panose="02020603050405020304" pitchFamily="18" charset="0"/>
                <a:ea typeface="Times New Roman" panose="02020603050405020304" pitchFamily="18" charset="0"/>
              </a:rPr>
              <a:t>, 23–33. https://doi.org/https://doi.org/10.1016/j.bspc.2017.07.011</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Alyasseri</a:t>
            </a:r>
            <a:r>
              <a:rPr lang="en-US" sz="1000" dirty="0">
                <a:solidFill>
                  <a:srgbClr val="000000"/>
                </a:solidFill>
                <a:effectLst/>
                <a:latin typeface="Times New Roman" panose="02020603050405020304" pitchFamily="18" charset="0"/>
                <a:ea typeface="Times New Roman" panose="02020603050405020304" pitchFamily="18" charset="0"/>
              </a:rPr>
              <a:t>, Z. A. A., Khader, A. T., Al-</a:t>
            </a:r>
            <a:r>
              <a:rPr lang="en-US" sz="1000" dirty="0" err="1">
                <a:solidFill>
                  <a:srgbClr val="000000"/>
                </a:solidFill>
                <a:effectLst/>
                <a:latin typeface="Times New Roman" panose="02020603050405020304" pitchFamily="18" charset="0"/>
                <a:ea typeface="Times New Roman" panose="02020603050405020304" pitchFamily="18" charset="0"/>
              </a:rPr>
              <a:t>Betar</a:t>
            </a:r>
            <a:r>
              <a:rPr lang="en-US" sz="1000" dirty="0">
                <a:solidFill>
                  <a:srgbClr val="000000"/>
                </a:solidFill>
                <a:effectLst/>
                <a:latin typeface="Times New Roman" panose="02020603050405020304" pitchFamily="18" charset="0"/>
                <a:ea typeface="Times New Roman" panose="02020603050405020304" pitchFamily="18" charset="0"/>
              </a:rPr>
              <a:t>, M. A., Abasi, A. K., &amp; </a:t>
            </a:r>
            <a:r>
              <a:rPr lang="en-US" sz="1000" dirty="0" err="1">
                <a:solidFill>
                  <a:srgbClr val="000000"/>
                </a:solidFill>
                <a:effectLst/>
                <a:latin typeface="Times New Roman" panose="02020603050405020304" pitchFamily="18" charset="0"/>
                <a:ea typeface="Times New Roman" panose="02020603050405020304" pitchFamily="18" charset="0"/>
              </a:rPr>
              <a:t>Makhadmeh</a:t>
            </a:r>
            <a:r>
              <a:rPr lang="en-US" sz="1000" dirty="0">
                <a:solidFill>
                  <a:srgbClr val="000000"/>
                </a:solidFill>
                <a:effectLst/>
                <a:latin typeface="Times New Roman" panose="02020603050405020304" pitchFamily="18" charset="0"/>
                <a:ea typeface="Times New Roman" panose="02020603050405020304" pitchFamily="18" charset="0"/>
              </a:rPr>
              <a:t>, S. N. (2020). EEG Signals Denoising Using Optimal Wavelet Transform Hybridized with Efficient Metaheuristic Methods. </a:t>
            </a:r>
            <a:r>
              <a:rPr lang="en-US" sz="1000" i="1" dirty="0">
                <a:solidFill>
                  <a:srgbClr val="000000"/>
                </a:solidFill>
                <a:effectLst/>
                <a:latin typeface="Times New Roman" panose="02020603050405020304" pitchFamily="18" charset="0"/>
                <a:ea typeface="Times New Roman" panose="02020603050405020304" pitchFamily="18" charset="0"/>
              </a:rPr>
              <a:t>IEEE Access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8</a:t>
            </a:r>
            <a:r>
              <a:rPr lang="en-US" sz="1000" dirty="0">
                <a:solidFill>
                  <a:srgbClr val="000000"/>
                </a:solidFill>
                <a:effectLst/>
                <a:latin typeface="Times New Roman" panose="02020603050405020304" pitchFamily="18" charset="0"/>
                <a:ea typeface="Times New Roman" panose="02020603050405020304" pitchFamily="18" charset="0"/>
              </a:rPr>
              <a:t>, 10584–10605. https://doi.org/10.1109/ACCESS.2019.2962658</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 Y., Lam, H. K., &amp; Ling, S. H. (2022). Auto-Denoising for EEG Signals Using Generative Adversarial Network. </a:t>
            </a:r>
            <a:r>
              <a:rPr lang="en-US" sz="1000" i="1" dirty="0">
                <a:solidFill>
                  <a:srgbClr val="000000"/>
                </a:solidFill>
                <a:effectLst/>
                <a:latin typeface="Times New Roman" panose="02020603050405020304" pitchFamily="18" charset="0"/>
                <a:ea typeface="Times New Roman" panose="02020603050405020304" pitchFamily="18" charset="0"/>
              </a:rPr>
              <a:t>Sensors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22</a:t>
            </a:r>
            <a:r>
              <a:rPr lang="en-US" sz="1000" dirty="0">
                <a:solidFill>
                  <a:srgbClr val="000000"/>
                </a:solidFill>
                <a:effectLst/>
                <a:latin typeface="Times New Roman" panose="02020603050405020304" pitchFamily="18" charset="0"/>
                <a:ea typeface="Times New Roman" panose="02020603050405020304" pitchFamily="18" charset="0"/>
              </a:rPr>
              <a:t>(5). https://doi.org/10.3390/s22051750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Anantha Rufus, H. N. (2024). Advanced Ocular Artifact Removal In EEG For Enhanced Schizophrenia Diagnosis Using Wavelet Shrinkage And LSTM Deep Learning Techniques. In </a:t>
            </a:r>
            <a:r>
              <a:rPr lang="en-US" sz="1000" i="1" dirty="0">
                <a:solidFill>
                  <a:srgbClr val="000000"/>
                </a:solidFill>
                <a:effectLst/>
                <a:latin typeface="Times New Roman" panose="02020603050405020304" pitchFamily="18" charset="0"/>
                <a:ea typeface="Times New Roman" panose="02020603050405020304" pitchFamily="18" charset="0"/>
              </a:rPr>
              <a:t>Nanotechnology Perceptions</a:t>
            </a:r>
            <a:r>
              <a:rPr lang="en-US" sz="1000" dirty="0">
                <a:solidFill>
                  <a:srgbClr val="000000"/>
                </a:solidFill>
                <a:effectLst/>
                <a:latin typeface="Times New Roman" panose="02020603050405020304" pitchFamily="18" charset="0"/>
                <a:ea typeface="Times New Roman" panose="02020603050405020304" pitchFamily="18" charset="0"/>
              </a:rPr>
              <a:t> (Vol. 20, Issue S11). https://orcid.org/0000-0003-0965-2796</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Anas Fouad Ahmed. (2022). A quick survey of EEG signal noise removal methods. </a:t>
            </a:r>
            <a:r>
              <a:rPr lang="en-US" sz="1000" i="1" dirty="0">
                <a:solidFill>
                  <a:srgbClr val="000000"/>
                </a:solidFill>
                <a:effectLst/>
                <a:latin typeface="Times New Roman" panose="02020603050405020304" pitchFamily="18" charset="0"/>
                <a:ea typeface="Times New Roman" panose="02020603050405020304" pitchFamily="18" charset="0"/>
              </a:rPr>
              <a:t>Global Journal of Engineering and Technology Advances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a:t>
            </a:r>
            <a:r>
              <a:rPr lang="en-US" sz="1000" dirty="0">
                <a:solidFill>
                  <a:srgbClr val="000000"/>
                </a:solidFill>
                <a:effectLst/>
                <a:latin typeface="Times New Roman" panose="02020603050405020304" pitchFamily="18" charset="0"/>
                <a:ea typeface="Times New Roman" panose="02020603050405020304" pitchFamily="18" charset="0"/>
              </a:rPr>
              <a:t>(3), 098–104. https://doi.org/10.30574/gjeta.2022.11.3.0100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Aphimeteetamrong</a:t>
            </a:r>
            <a:r>
              <a:rPr lang="en-US" sz="1000" dirty="0">
                <a:solidFill>
                  <a:srgbClr val="000000"/>
                </a:solidFill>
                <a:effectLst/>
                <a:latin typeface="Times New Roman" panose="02020603050405020304" pitchFamily="18" charset="0"/>
                <a:ea typeface="Times New Roman" panose="02020603050405020304" pitchFamily="18" charset="0"/>
              </a:rPr>
              <a:t>, D., </a:t>
            </a:r>
            <a:r>
              <a:rPr lang="en-US" sz="1000" dirty="0" err="1">
                <a:solidFill>
                  <a:srgbClr val="000000"/>
                </a:solidFill>
                <a:effectLst/>
                <a:latin typeface="Times New Roman" panose="02020603050405020304" pitchFamily="18" charset="0"/>
                <a:ea typeface="Times New Roman" panose="02020603050405020304" pitchFamily="18" charset="0"/>
              </a:rPr>
              <a:t>Thiennviboon</a:t>
            </a:r>
            <a:r>
              <a:rPr lang="en-US" sz="1000" dirty="0">
                <a:solidFill>
                  <a:srgbClr val="000000"/>
                </a:solidFill>
                <a:effectLst/>
                <a:latin typeface="Times New Roman" panose="02020603050405020304" pitchFamily="18" charset="0"/>
                <a:ea typeface="Times New Roman" panose="02020603050405020304" pitchFamily="18" charset="0"/>
              </a:rPr>
              <a:t>, P., </a:t>
            </a:r>
            <a:r>
              <a:rPr lang="en-US" sz="1000" dirty="0" err="1">
                <a:solidFill>
                  <a:srgbClr val="000000"/>
                </a:solidFill>
                <a:effectLst/>
                <a:latin typeface="Times New Roman" panose="02020603050405020304" pitchFamily="18" charset="0"/>
                <a:ea typeface="Times New Roman" panose="02020603050405020304" pitchFamily="18" charset="0"/>
              </a:rPr>
              <a:t>Intarawichian</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Sungkarat</a:t>
            </a:r>
            <a:r>
              <a:rPr lang="en-US" sz="1000" dirty="0">
                <a:solidFill>
                  <a:srgbClr val="000000"/>
                </a:solidFill>
                <a:effectLst/>
                <a:latin typeface="Times New Roman" panose="02020603050405020304" pitchFamily="18" charset="0"/>
                <a:ea typeface="Times New Roman" panose="02020603050405020304" pitchFamily="18" charset="0"/>
              </a:rPr>
              <a:t>, W., &amp; </a:t>
            </a:r>
            <a:r>
              <a:rPr lang="en-US" sz="1000" dirty="0" err="1">
                <a:solidFill>
                  <a:srgbClr val="000000"/>
                </a:solidFill>
                <a:effectLst/>
                <a:latin typeface="Times New Roman" panose="02020603050405020304" pitchFamily="18" charset="0"/>
                <a:ea typeface="Times New Roman" panose="02020603050405020304" pitchFamily="18" charset="0"/>
              </a:rPr>
              <a:t>Laothamatas</a:t>
            </a:r>
            <a:r>
              <a:rPr lang="en-US" sz="1000" dirty="0">
                <a:solidFill>
                  <a:srgbClr val="000000"/>
                </a:solidFill>
                <a:effectLst/>
                <a:latin typeface="Times New Roman" panose="02020603050405020304" pitchFamily="18" charset="0"/>
                <a:ea typeface="Times New Roman" panose="02020603050405020304" pitchFamily="18" charset="0"/>
              </a:rPr>
              <a:t>, J. (2024). Apnea/Hypopnea Detection Using Modified YOLOv8n Model on Non-EEG Signals. </a:t>
            </a:r>
            <a:r>
              <a:rPr lang="en-US" sz="1000" i="1" dirty="0">
                <a:solidFill>
                  <a:srgbClr val="000000"/>
                </a:solidFill>
                <a:effectLst/>
                <a:latin typeface="Times New Roman" panose="02020603050405020304" pitchFamily="18" charset="0"/>
                <a:ea typeface="Times New Roman" panose="02020603050405020304" pitchFamily="18" charset="0"/>
              </a:rPr>
              <a:t>2024 21st International Conference on Electrical Engineering/Electronics, Computer, Telecommunications and Information Technology (ECTI-CON)</a:t>
            </a:r>
            <a:r>
              <a:rPr lang="en-US" sz="1000" dirty="0">
                <a:solidFill>
                  <a:srgbClr val="000000"/>
                </a:solidFill>
                <a:effectLst/>
                <a:latin typeface="Times New Roman" panose="02020603050405020304" pitchFamily="18" charset="0"/>
                <a:ea typeface="Times New Roman" panose="02020603050405020304" pitchFamily="18" charset="0"/>
              </a:rPr>
              <a:t>, 1–6. https://doi.org/10.1109/ECTI-CON60892.2024.10594840</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Bitbrain</a:t>
            </a:r>
            <a:r>
              <a:rPr lang="en-US" sz="1000" dirty="0">
                <a:solidFill>
                  <a:srgbClr val="000000"/>
                </a:solidFill>
                <a:effectLst/>
                <a:latin typeface="Times New Roman" panose="02020603050405020304" pitchFamily="18" charset="0"/>
                <a:ea typeface="Times New Roman" panose="02020603050405020304" pitchFamily="18" charset="0"/>
              </a:rPr>
              <a:t>. (2020). </a:t>
            </a:r>
            <a:r>
              <a:rPr lang="en-US" sz="1000" i="1" dirty="0">
                <a:solidFill>
                  <a:srgbClr val="000000"/>
                </a:solidFill>
                <a:effectLst/>
                <a:latin typeface="Times New Roman" panose="02020603050405020304" pitchFamily="18" charset="0"/>
                <a:ea typeface="Times New Roman" panose="02020603050405020304" pitchFamily="18" charset="0"/>
              </a:rPr>
              <a:t>All about EEG artifacts and filtering tools</a:t>
            </a:r>
            <a:r>
              <a:rPr lang="en-US" sz="1000" dirty="0">
                <a:solidFill>
                  <a:srgbClr val="000000"/>
                </a:solidFill>
                <a:effectLst/>
                <a:latin typeface="Times New Roman" panose="02020603050405020304" pitchFamily="18" charset="0"/>
                <a:ea typeface="Times New Roman" panose="02020603050405020304" pitchFamily="18" charset="0"/>
              </a:rPr>
              <a:t>. https://www.bitbrain.com/blog/eeg-artifacts</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Brophy, E., Redmond, P., Fleury, A., De Vos, M., Boylan, G., &amp; Ward, T. (2022). Denoising EEG Signals for Real-World BCI Applications Using GANs. </a:t>
            </a:r>
            <a:r>
              <a:rPr lang="en-US" sz="1000" i="1" dirty="0">
                <a:solidFill>
                  <a:srgbClr val="000000"/>
                </a:solidFill>
                <a:effectLst/>
                <a:latin typeface="Times New Roman" panose="02020603050405020304" pitchFamily="18" charset="0"/>
                <a:ea typeface="Times New Roman" panose="02020603050405020304" pitchFamily="18" charset="0"/>
              </a:rPr>
              <a:t>Frontiers in </a:t>
            </a:r>
            <a:r>
              <a:rPr lang="en-US" sz="1000" i="1" dirty="0" err="1">
                <a:solidFill>
                  <a:srgbClr val="000000"/>
                </a:solidFill>
                <a:effectLst/>
                <a:latin typeface="Times New Roman" panose="02020603050405020304" pitchFamily="18" charset="0"/>
                <a:ea typeface="Times New Roman" panose="02020603050405020304" pitchFamily="18" charset="0"/>
              </a:rPr>
              <a:t>Neuroergonomics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dirty="0">
                <a:solidFill>
                  <a:srgbClr val="000000"/>
                </a:solidFill>
                <a:effectLst/>
                <a:latin typeface="Times New Roman" panose="02020603050405020304" pitchFamily="18" charset="0"/>
                <a:ea typeface="Times New Roman" panose="02020603050405020304" pitchFamily="18" charset="0"/>
                <a:hlinkClick r:id="rId2"/>
              </a:rPr>
              <a:t>https://doi.org/10.3389/fnrgo.2021.805573</a:t>
            </a:r>
            <a:endParaRPr lang="en-US" sz="1000" dirty="0">
              <a:solidFill>
                <a:srgbClr val="000000"/>
              </a:solidFill>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Brunner, C., Naeem, M., </a:t>
            </a:r>
            <a:r>
              <a:rPr lang="en-US" sz="1000" dirty="0" err="1">
                <a:solidFill>
                  <a:srgbClr val="000000"/>
                </a:solidFill>
                <a:effectLst/>
                <a:latin typeface="Times New Roman" panose="02020603050405020304" pitchFamily="18" charset="0"/>
                <a:ea typeface="Times New Roman" panose="02020603050405020304" pitchFamily="18" charset="0"/>
              </a:rPr>
              <a:t>Leeb</a:t>
            </a:r>
            <a:r>
              <a:rPr lang="en-US" sz="1000" dirty="0">
                <a:solidFill>
                  <a:srgbClr val="000000"/>
                </a:solidFill>
                <a:effectLst/>
                <a:latin typeface="Times New Roman" panose="02020603050405020304" pitchFamily="18" charset="0"/>
                <a:ea typeface="Times New Roman" panose="02020603050405020304" pitchFamily="18" charset="0"/>
              </a:rPr>
              <a:t>, R., </a:t>
            </a:r>
            <a:r>
              <a:rPr lang="en-US" sz="1000" dirty="0" err="1">
                <a:solidFill>
                  <a:srgbClr val="000000"/>
                </a:solidFill>
                <a:effectLst/>
                <a:latin typeface="Times New Roman" panose="02020603050405020304" pitchFamily="18" charset="0"/>
                <a:ea typeface="Times New Roman" panose="02020603050405020304" pitchFamily="18" charset="0"/>
              </a:rPr>
              <a:t>Graimann</a:t>
            </a:r>
            <a:r>
              <a:rPr lang="en-US" sz="1000" dirty="0">
                <a:solidFill>
                  <a:srgbClr val="000000"/>
                </a:solidFill>
                <a:effectLst/>
                <a:latin typeface="Times New Roman" panose="02020603050405020304" pitchFamily="18" charset="0"/>
                <a:ea typeface="Times New Roman" panose="02020603050405020304" pitchFamily="18" charset="0"/>
              </a:rPr>
              <a:t>, B., &amp; </a:t>
            </a:r>
            <a:r>
              <a:rPr lang="en-US" sz="1000" dirty="0" err="1">
                <a:solidFill>
                  <a:srgbClr val="000000"/>
                </a:solidFill>
                <a:effectLst/>
                <a:latin typeface="Times New Roman" panose="02020603050405020304" pitchFamily="18" charset="0"/>
                <a:ea typeface="Times New Roman" panose="02020603050405020304" pitchFamily="18" charset="0"/>
              </a:rPr>
              <a:t>Pfurtscheller</a:t>
            </a:r>
            <a:r>
              <a:rPr lang="en-US" sz="1000" dirty="0">
                <a:solidFill>
                  <a:srgbClr val="000000"/>
                </a:solidFill>
                <a:effectLst/>
                <a:latin typeface="Times New Roman" panose="02020603050405020304" pitchFamily="18" charset="0"/>
                <a:ea typeface="Times New Roman" panose="02020603050405020304" pitchFamily="18" charset="0"/>
              </a:rPr>
              <a:t>, G. (2007). Spatial filtering and selection of optimized components in four class motor imagery EEG data using independent components analysis. </a:t>
            </a:r>
            <a:r>
              <a:rPr lang="en-US" sz="1000" i="1" dirty="0">
                <a:solidFill>
                  <a:srgbClr val="000000"/>
                </a:solidFill>
                <a:effectLst/>
                <a:latin typeface="Times New Roman" panose="02020603050405020304" pitchFamily="18" charset="0"/>
                <a:ea typeface="Times New Roman" panose="02020603050405020304" pitchFamily="18" charset="0"/>
              </a:rPr>
              <a:t>Pattern Recognition Letters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28</a:t>
            </a:r>
            <a:r>
              <a:rPr lang="en-US" sz="1000" dirty="0">
                <a:solidFill>
                  <a:srgbClr val="000000"/>
                </a:solidFill>
                <a:effectLst/>
                <a:latin typeface="Times New Roman" panose="02020603050405020304" pitchFamily="18" charset="0"/>
                <a:ea typeface="Times New Roman" panose="02020603050405020304" pitchFamily="18" charset="0"/>
              </a:rPr>
              <a:t>(8), 957–964. https://doi.org/https://doi.org/10.1016/j.patrec.2007.01.002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Cao, J., Fang, Y., Cui, X., Zheng, R., Jiang, T., &amp; Gao, F. (2024). Synchronized Video and EEG Based Childhood Epilepsy Seizure Detection.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Emerging Topics in Computational Intelligence</a:t>
            </a:r>
            <a:r>
              <a:rPr lang="en-US" sz="1000" dirty="0">
                <a:solidFill>
                  <a:srgbClr val="000000"/>
                </a:solidFill>
                <a:effectLst/>
                <a:latin typeface="Times New Roman" panose="02020603050405020304" pitchFamily="18" charset="0"/>
                <a:ea typeface="Times New Roman" panose="02020603050405020304" pitchFamily="18" charset="0"/>
              </a:rPr>
              <a:t>, 1–12. https://doi.org/10.1109/TETCI.2024.3372387</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Chambon</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Thorey</a:t>
            </a:r>
            <a:r>
              <a:rPr lang="en-US" sz="1000" dirty="0">
                <a:solidFill>
                  <a:srgbClr val="000000"/>
                </a:solidFill>
                <a:effectLst/>
                <a:latin typeface="Times New Roman" panose="02020603050405020304" pitchFamily="18" charset="0"/>
                <a:ea typeface="Times New Roman" panose="02020603050405020304" pitchFamily="18" charset="0"/>
              </a:rPr>
              <a:t>, V., </a:t>
            </a:r>
            <a:r>
              <a:rPr lang="en-US" sz="1000" dirty="0" err="1">
                <a:solidFill>
                  <a:srgbClr val="000000"/>
                </a:solidFill>
                <a:effectLst/>
                <a:latin typeface="Times New Roman" panose="02020603050405020304" pitchFamily="18" charset="0"/>
                <a:ea typeface="Times New Roman" panose="02020603050405020304" pitchFamily="18" charset="0"/>
              </a:rPr>
              <a:t>Arnal</a:t>
            </a:r>
            <a:r>
              <a:rPr lang="en-US" sz="1000" dirty="0">
                <a:solidFill>
                  <a:srgbClr val="000000"/>
                </a:solidFill>
                <a:effectLst/>
                <a:latin typeface="Times New Roman" panose="02020603050405020304" pitchFamily="18" charset="0"/>
                <a:ea typeface="Times New Roman" panose="02020603050405020304" pitchFamily="18" charset="0"/>
              </a:rPr>
              <a:t>, P. J., </a:t>
            </a:r>
            <a:r>
              <a:rPr lang="en-US" sz="1000" dirty="0" err="1">
                <a:solidFill>
                  <a:srgbClr val="000000"/>
                </a:solidFill>
                <a:effectLst/>
                <a:latin typeface="Times New Roman" panose="02020603050405020304" pitchFamily="18" charset="0"/>
                <a:ea typeface="Times New Roman" panose="02020603050405020304" pitchFamily="18" charset="0"/>
              </a:rPr>
              <a:t>Mignot</a:t>
            </a:r>
            <a:r>
              <a:rPr lang="en-US" sz="1000" dirty="0">
                <a:solidFill>
                  <a:srgbClr val="000000"/>
                </a:solidFill>
                <a:effectLst/>
                <a:latin typeface="Times New Roman" panose="02020603050405020304" pitchFamily="18" charset="0"/>
                <a:ea typeface="Times New Roman" panose="02020603050405020304" pitchFamily="18" charset="0"/>
              </a:rPr>
              <a:t>, E., &amp; </a:t>
            </a:r>
            <a:r>
              <a:rPr lang="en-US" sz="1000" dirty="0" err="1">
                <a:solidFill>
                  <a:srgbClr val="000000"/>
                </a:solidFill>
                <a:effectLst/>
                <a:latin typeface="Times New Roman" panose="02020603050405020304" pitchFamily="18" charset="0"/>
                <a:ea typeface="Times New Roman" panose="02020603050405020304" pitchFamily="18" charset="0"/>
              </a:rPr>
              <a:t>Gramfort</a:t>
            </a:r>
            <a:r>
              <a:rPr lang="en-US" sz="1000" dirty="0">
                <a:solidFill>
                  <a:srgbClr val="000000"/>
                </a:solidFill>
                <a:effectLst/>
                <a:latin typeface="Times New Roman" panose="02020603050405020304" pitchFamily="18" charset="0"/>
                <a:ea typeface="Times New Roman" panose="02020603050405020304" pitchFamily="18" charset="0"/>
              </a:rPr>
              <a:t>, A. (2019). DOSED: A deep learning approach to detect multiple sleep micro-events in EEG signal.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Methods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321</a:t>
            </a:r>
            <a:r>
              <a:rPr lang="es-MX" sz="1000" dirty="0">
                <a:solidFill>
                  <a:srgbClr val="000000"/>
                </a:solidFill>
                <a:effectLst/>
                <a:latin typeface="Times New Roman" panose="02020603050405020304" pitchFamily="18" charset="0"/>
                <a:ea typeface="Times New Roman" panose="02020603050405020304" pitchFamily="18" charset="0"/>
              </a:rPr>
              <a:t>, 64–78. https://doi.org/10.1016/j.jneumeth.2019.03.017</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00819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86C5-3FB5-C1D0-4294-E6A31D80C61C}"/>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14BB4BA8-B9DC-6EEC-B9B4-4A0F915B0B47}"/>
              </a:ext>
            </a:extLst>
          </p:cNvPr>
          <p:cNvSpPr>
            <a:spLocks noGrp="1"/>
          </p:cNvSpPr>
          <p:nvPr>
            <p:ph type="body" idx="1"/>
          </p:nvPr>
        </p:nvSpPr>
        <p:spPr>
          <a:xfrm>
            <a:off x="243840" y="213360"/>
            <a:ext cx="8636000" cy="4036515"/>
          </a:xfrm>
        </p:spPr>
        <p:txBody>
          <a:bodyPr/>
          <a:lstStyle/>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Chen, J., Min, C., Wang, C., Tang, Z., Liu, Y., &amp; Hu, X. (2022). Electroencephalograph-Based Emotion Recognition Using Brain Connectivity Feature and Domain Adaptive Residual Convolution Model.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16</a:t>
            </a:r>
            <a:r>
              <a:rPr lang="es-MX" sz="1000" dirty="0">
                <a:solidFill>
                  <a:srgbClr val="000000"/>
                </a:solidFill>
                <a:effectLst/>
                <a:latin typeface="Times New Roman" panose="02020603050405020304" pitchFamily="18" charset="0"/>
                <a:ea typeface="Times New Roman" panose="02020603050405020304" pitchFamily="18" charset="0"/>
              </a:rPr>
              <a:t>. https://doi.org/10.3389/fnins.2022.878146</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Chen, J., Pi, D., Jiang, X., &amp; Chen, Y. (2021). </a:t>
            </a:r>
            <a:r>
              <a:rPr lang="en-US" sz="1000" i="1" dirty="0">
                <a:solidFill>
                  <a:srgbClr val="000000"/>
                </a:solidFill>
                <a:effectLst/>
                <a:latin typeface="Times New Roman" panose="02020603050405020304" pitchFamily="18" charset="0"/>
                <a:ea typeface="Times New Roman" panose="02020603050405020304" pitchFamily="18" charset="0"/>
              </a:rPr>
              <a:t>Cross-Subject Domain Adaptation for Classifying Working Memory Load with Multi-Frame EEG Images</a:t>
            </a:r>
            <a:r>
              <a:rPr lang="en-US" sz="1000" dirty="0">
                <a:solidFill>
                  <a:srgbClr val="000000"/>
                </a:solidFill>
                <a:effectLst/>
                <a:latin typeface="Times New Roman" panose="02020603050405020304" pitchFamily="18" charset="0"/>
                <a:ea typeface="Times New Roman" panose="02020603050405020304" pitchFamily="18" charset="0"/>
              </a:rPr>
              <a:t>. http://arxiv.org/abs/2106.06769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Cohen, M. X. (2022). A tutorial on generalized </a:t>
            </a:r>
            <a:r>
              <a:rPr lang="en-US" sz="1000" dirty="0" err="1">
                <a:solidFill>
                  <a:srgbClr val="000000"/>
                </a:solidFill>
                <a:effectLst/>
                <a:latin typeface="Times New Roman" panose="02020603050405020304" pitchFamily="18" charset="0"/>
                <a:ea typeface="Times New Roman" panose="02020603050405020304" pitchFamily="18" charset="0"/>
              </a:rPr>
              <a:t>eigendecomposition</a:t>
            </a:r>
            <a:r>
              <a:rPr lang="en-US" sz="1000" dirty="0">
                <a:solidFill>
                  <a:srgbClr val="000000"/>
                </a:solidFill>
                <a:effectLst/>
                <a:latin typeface="Times New Roman" panose="02020603050405020304" pitchFamily="18" charset="0"/>
                <a:ea typeface="Times New Roman" panose="02020603050405020304" pitchFamily="18" charset="0"/>
              </a:rPr>
              <a:t> for denoising, contrast enhancement, and dimension reduction in multichannel electrophysiology. </a:t>
            </a:r>
            <a:r>
              <a:rPr lang="es-MX" sz="1000" i="1" dirty="0" err="1">
                <a:solidFill>
                  <a:srgbClr val="000000"/>
                </a:solidFill>
                <a:effectLst/>
                <a:latin typeface="Times New Roman" panose="02020603050405020304" pitchFamily="18" charset="0"/>
                <a:ea typeface="Times New Roman" panose="02020603050405020304" pitchFamily="18" charset="0"/>
              </a:rPr>
              <a:t>NeuroImage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247</a:t>
            </a:r>
            <a:r>
              <a:rPr lang="es-MX" sz="1000" dirty="0">
                <a:solidFill>
                  <a:srgbClr val="000000"/>
                </a:solidFill>
                <a:effectLst/>
                <a:latin typeface="Times New Roman" panose="02020603050405020304" pitchFamily="18" charset="0"/>
                <a:ea typeface="Times New Roman" panose="02020603050405020304" pitchFamily="18" charset="0"/>
              </a:rPr>
              <a:t>. https://doi.org/10.1016/j.neuroimage.2021.118809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Creswell, A., White, T., Dumoulin, V., </a:t>
            </a:r>
            <a:r>
              <a:rPr lang="en-US" sz="1000" dirty="0" err="1">
                <a:solidFill>
                  <a:srgbClr val="000000"/>
                </a:solidFill>
                <a:effectLst/>
                <a:latin typeface="Times New Roman" panose="02020603050405020304" pitchFamily="18" charset="0"/>
                <a:ea typeface="Times New Roman" panose="02020603050405020304" pitchFamily="18" charset="0"/>
              </a:rPr>
              <a:t>Arulkumaran</a:t>
            </a:r>
            <a:r>
              <a:rPr lang="en-US" sz="1000" dirty="0">
                <a:solidFill>
                  <a:srgbClr val="000000"/>
                </a:solidFill>
                <a:effectLst/>
                <a:latin typeface="Times New Roman" panose="02020603050405020304" pitchFamily="18" charset="0"/>
                <a:ea typeface="Times New Roman" panose="02020603050405020304" pitchFamily="18" charset="0"/>
              </a:rPr>
              <a:t>, K., Sengupta, B., &amp; Bharath, A. A. (2018). Generative Adversarial Networks: An Overview. </a:t>
            </a:r>
            <a:r>
              <a:rPr lang="en-US" sz="1000" i="1" dirty="0">
                <a:solidFill>
                  <a:srgbClr val="000000"/>
                </a:solidFill>
                <a:effectLst/>
                <a:latin typeface="Times New Roman" panose="02020603050405020304" pitchFamily="18" charset="0"/>
                <a:ea typeface="Times New Roman" panose="02020603050405020304" pitchFamily="18" charset="0"/>
              </a:rPr>
              <a:t>IEEE Signal Processing Magazine</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35</a:t>
            </a:r>
            <a:r>
              <a:rPr lang="en-US" sz="1000" dirty="0">
                <a:solidFill>
                  <a:srgbClr val="000000"/>
                </a:solidFill>
                <a:effectLst/>
                <a:latin typeface="Times New Roman" panose="02020603050405020304" pitchFamily="18" charset="0"/>
                <a:ea typeface="Times New Roman" panose="02020603050405020304" pitchFamily="18" charset="0"/>
              </a:rPr>
              <a:t>(1), 53–65. https://doi.org/10.1109/msp.2017.2765202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Cui, Y., Xie, S., Xie, X., Zhang, X., &amp; Liu, X. (2022). Dynamic probability integration for electroencephalography-based rapid serial visual presentation performance enhancement: Application in nighttime vehicle detection.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Computational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16</a:t>
            </a:r>
            <a:r>
              <a:rPr lang="es-MX" sz="1000" dirty="0">
                <a:solidFill>
                  <a:srgbClr val="000000"/>
                </a:solidFill>
                <a:effectLst/>
                <a:latin typeface="Times New Roman" panose="02020603050405020304" pitchFamily="18" charset="0"/>
                <a:ea typeface="Times New Roman" panose="02020603050405020304" pitchFamily="18" charset="0"/>
              </a:rPr>
              <a:t>. https://doi.org/10.3389/fncom.2022.1006361</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Elshekhidris</a:t>
            </a:r>
            <a:r>
              <a:rPr lang="en-US" sz="1000" dirty="0">
                <a:solidFill>
                  <a:srgbClr val="000000"/>
                </a:solidFill>
                <a:effectLst/>
                <a:latin typeface="Times New Roman" panose="02020603050405020304" pitchFamily="18" charset="0"/>
                <a:ea typeface="Times New Roman" panose="02020603050405020304" pitchFamily="18" charset="0"/>
              </a:rPr>
              <a:t>, I. H., </a:t>
            </a:r>
            <a:r>
              <a:rPr lang="en-US" sz="1000" dirty="0" err="1">
                <a:solidFill>
                  <a:srgbClr val="000000"/>
                </a:solidFill>
                <a:effectLst/>
                <a:latin typeface="Times New Roman" panose="02020603050405020304" pitchFamily="18" charset="0"/>
                <a:ea typeface="Times New Roman" panose="02020603050405020304" pitchFamily="18" charset="0"/>
              </a:rPr>
              <a:t>Mohamedamien</a:t>
            </a:r>
            <a:r>
              <a:rPr lang="en-US" sz="1000" dirty="0">
                <a:solidFill>
                  <a:srgbClr val="000000"/>
                </a:solidFill>
                <a:effectLst/>
                <a:latin typeface="Times New Roman" panose="02020603050405020304" pitchFamily="18" charset="0"/>
                <a:ea typeface="Times New Roman" panose="02020603050405020304" pitchFamily="18" charset="0"/>
              </a:rPr>
              <a:t>, M. B., &amp; </a:t>
            </a:r>
            <a:r>
              <a:rPr lang="en-US" sz="1000" dirty="0" err="1">
                <a:solidFill>
                  <a:srgbClr val="000000"/>
                </a:solidFill>
                <a:effectLst/>
                <a:latin typeface="Times New Roman" panose="02020603050405020304" pitchFamily="18" charset="0"/>
                <a:ea typeface="Times New Roman" panose="02020603050405020304" pitchFamily="18" charset="0"/>
              </a:rPr>
              <a:t>Fragoon</a:t>
            </a:r>
            <a:r>
              <a:rPr lang="en-US" sz="1000" dirty="0">
                <a:solidFill>
                  <a:srgbClr val="000000"/>
                </a:solidFill>
                <a:effectLst/>
                <a:latin typeface="Times New Roman" panose="02020603050405020304" pitchFamily="18" charset="0"/>
                <a:ea typeface="Times New Roman" panose="02020603050405020304" pitchFamily="18" charset="0"/>
              </a:rPr>
              <a:t>, A. (2023). WAVELET TRANSFORMS FOR EEG SIGNAL DENOISING AND DECOMPOSITION. </a:t>
            </a:r>
            <a:r>
              <a:rPr lang="es-MX" sz="1000" dirty="0">
                <a:solidFill>
                  <a:srgbClr val="000000"/>
                </a:solidFill>
                <a:effectLst/>
                <a:latin typeface="Times New Roman" panose="02020603050405020304" pitchFamily="18" charset="0"/>
                <a:ea typeface="Times New Roman" panose="02020603050405020304" pitchFamily="18" charset="0"/>
              </a:rPr>
              <a:t>In </a:t>
            </a:r>
            <a:r>
              <a:rPr lang="es-MX" sz="1000" i="1" dirty="0" err="1">
                <a:solidFill>
                  <a:srgbClr val="000000"/>
                </a:solidFill>
                <a:effectLst/>
                <a:latin typeface="Times New Roman" panose="02020603050405020304" pitchFamily="18" charset="0"/>
                <a:ea typeface="Times New Roman" panose="02020603050405020304" pitchFamily="18" charset="0"/>
              </a:rPr>
              <a:t>Int</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J.Adv.Sig.Img.Sci</a:t>
            </a:r>
            <a:r>
              <a:rPr lang="es-MX" sz="1000" dirty="0">
                <a:solidFill>
                  <a:srgbClr val="000000"/>
                </a:solidFill>
                <a:effectLst/>
                <a:latin typeface="Times New Roman" panose="02020603050405020304" pitchFamily="18" charset="0"/>
                <a:ea typeface="Times New Roman" panose="02020603050405020304" pitchFamily="18" charset="0"/>
              </a:rPr>
              <a:t> (Vol. 9, </a:t>
            </a:r>
            <a:r>
              <a:rPr lang="es-MX" sz="1000" dirty="0" err="1">
                <a:solidFill>
                  <a:srgbClr val="000000"/>
                </a:solidFill>
                <a:effectLst/>
                <a:latin typeface="Times New Roman" panose="02020603050405020304" pitchFamily="18" charset="0"/>
                <a:ea typeface="Times New Roman" panose="02020603050405020304" pitchFamily="18" charset="0"/>
              </a:rPr>
              <a:t>Issue</a:t>
            </a:r>
            <a:r>
              <a:rPr lang="es-MX" sz="1000" dirty="0">
                <a:solidFill>
                  <a:srgbClr val="000000"/>
                </a:solidFill>
                <a:effectLst/>
                <a:latin typeface="Times New Roman" panose="02020603050405020304" pitchFamily="18" charset="0"/>
                <a:ea typeface="Times New Roman" panose="02020603050405020304" pitchFamily="18" charset="0"/>
              </a:rPr>
              <a:t> 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Fatourechi</a:t>
            </a:r>
            <a:r>
              <a:rPr lang="en-US" sz="1000" dirty="0">
                <a:solidFill>
                  <a:srgbClr val="000000"/>
                </a:solidFill>
                <a:effectLst/>
                <a:latin typeface="Times New Roman" panose="02020603050405020304" pitchFamily="18" charset="0"/>
                <a:ea typeface="Times New Roman" panose="02020603050405020304" pitchFamily="18" charset="0"/>
              </a:rPr>
              <a:t>, M., </a:t>
            </a:r>
            <a:r>
              <a:rPr lang="en-US" sz="1000" dirty="0" err="1">
                <a:solidFill>
                  <a:srgbClr val="000000"/>
                </a:solidFill>
                <a:effectLst/>
                <a:latin typeface="Times New Roman" panose="02020603050405020304" pitchFamily="18" charset="0"/>
                <a:ea typeface="Times New Roman" panose="02020603050405020304" pitchFamily="18" charset="0"/>
              </a:rPr>
              <a:t>Bashashati</a:t>
            </a:r>
            <a:r>
              <a:rPr lang="en-US" sz="1000" dirty="0">
                <a:solidFill>
                  <a:srgbClr val="000000"/>
                </a:solidFill>
                <a:effectLst/>
                <a:latin typeface="Times New Roman" panose="02020603050405020304" pitchFamily="18" charset="0"/>
                <a:ea typeface="Times New Roman" panose="02020603050405020304" pitchFamily="18" charset="0"/>
              </a:rPr>
              <a:t>, A., Ward, R. K., &amp; Birch, G. E. (2007). EMG and EOG artifacts in brain computer interface systems: A survey. </a:t>
            </a:r>
            <a:r>
              <a:rPr lang="en-US" sz="1000" i="1" dirty="0">
                <a:solidFill>
                  <a:srgbClr val="000000"/>
                </a:solidFill>
                <a:effectLst/>
                <a:latin typeface="Times New Roman" panose="02020603050405020304" pitchFamily="18" charset="0"/>
                <a:ea typeface="Times New Roman" panose="02020603050405020304" pitchFamily="18" charset="0"/>
              </a:rPr>
              <a:t>Clinical Neurophysiology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118</a:t>
            </a:r>
            <a:r>
              <a:rPr lang="en-US" sz="1000" dirty="0">
                <a:solidFill>
                  <a:srgbClr val="000000"/>
                </a:solidFill>
                <a:effectLst/>
                <a:latin typeface="Times New Roman" panose="02020603050405020304" pitchFamily="18" charset="0"/>
                <a:ea typeface="Times New Roman" panose="02020603050405020304" pitchFamily="18" charset="0"/>
              </a:rPr>
              <a:t>(3), 480–494. https://doi.org/https://doi.org/10.1016/j.clinph.2006.10.019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err="1">
                <a:solidFill>
                  <a:srgbClr val="000000"/>
                </a:solidFill>
                <a:effectLst/>
                <a:latin typeface="Times New Roman" panose="02020603050405020304" pitchFamily="18" charset="0"/>
                <a:ea typeface="Times New Roman" panose="02020603050405020304" pitchFamily="18" charset="0"/>
              </a:rPr>
              <a:t>Gajbhiye</a:t>
            </a:r>
            <a:r>
              <a:rPr lang="en-US" sz="1000" dirty="0">
                <a:solidFill>
                  <a:srgbClr val="000000"/>
                </a:solidFill>
                <a:effectLst/>
                <a:latin typeface="Times New Roman" panose="02020603050405020304" pitchFamily="18" charset="0"/>
                <a:ea typeface="Times New Roman" panose="02020603050405020304" pitchFamily="18" charset="0"/>
              </a:rPr>
              <a:t>, P., </a:t>
            </a:r>
            <a:r>
              <a:rPr lang="en-US" sz="1000" dirty="0" err="1">
                <a:solidFill>
                  <a:srgbClr val="000000"/>
                </a:solidFill>
                <a:effectLst/>
                <a:latin typeface="Times New Roman" panose="02020603050405020304" pitchFamily="18" charset="0"/>
                <a:ea typeface="Times New Roman" panose="02020603050405020304" pitchFamily="18" charset="0"/>
              </a:rPr>
              <a:t>Mingchinda</a:t>
            </a:r>
            <a:r>
              <a:rPr lang="en-US" sz="1000" dirty="0">
                <a:solidFill>
                  <a:srgbClr val="000000"/>
                </a:solidFill>
                <a:effectLst/>
                <a:latin typeface="Times New Roman" panose="02020603050405020304" pitchFamily="18" charset="0"/>
                <a:ea typeface="Times New Roman" panose="02020603050405020304" pitchFamily="18" charset="0"/>
              </a:rPr>
              <a:t>, N., Chen, W., Mukhopadhyay, S. C., </a:t>
            </a:r>
            <a:r>
              <a:rPr lang="en-US" sz="1000" dirty="0" err="1">
                <a:solidFill>
                  <a:srgbClr val="000000"/>
                </a:solidFill>
                <a:effectLst/>
                <a:latin typeface="Times New Roman" panose="02020603050405020304" pitchFamily="18" charset="0"/>
                <a:ea typeface="Times New Roman" panose="02020603050405020304" pitchFamily="18" charset="0"/>
              </a:rPr>
              <a:t>Wilaiprasitporn</a:t>
            </a:r>
            <a:r>
              <a:rPr lang="en-US" sz="1000" dirty="0">
                <a:solidFill>
                  <a:srgbClr val="000000"/>
                </a:solidFill>
                <a:effectLst/>
                <a:latin typeface="Times New Roman" panose="02020603050405020304" pitchFamily="18" charset="0"/>
                <a:ea typeface="Times New Roman" panose="02020603050405020304" pitchFamily="18" charset="0"/>
              </a:rPr>
              <a:t>, T., &amp; Tripathy, R. K. (2021). Wavelet Domain Optimized </a:t>
            </a:r>
            <a:r>
              <a:rPr lang="en-US" sz="1000" dirty="0" err="1">
                <a:solidFill>
                  <a:srgbClr val="000000"/>
                </a:solidFill>
                <a:effectLst/>
                <a:latin typeface="Times New Roman" panose="02020603050405020304" pitchFamily="18" charset="0"/>
                <a:ea typeface="Times New Roman" panose="02020603050405020304" pitchFamily="18" charset="0"/>
              </a:rPr>
              <a:t>Savitzky</a:t>
            </a:r>
            <a:r>
              <a:rPr lang="en-US" sz="1000" dirty="0">
                <a:solidFill>
                  <a:srgbClr val="000000"/>
                </a:solidFill>
                <a:effectLst/>
                <a:latin typeface="Times New Roman" panose="02020603050405020304" pitchFamily="18" charset="0"/>
                <a:ea typeface="Times New Roman" panose="02020603050405020304" pitchFamily="18" charset="0"/>
              </a:rPr>
              <a:t>-Golay Filter for the Removal of Motion Artifacts from EEG Recordings.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Instrumentation and Measurement</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70</a:t>
            </a:r>
            <a:r>
              <a:rPr lang="en-US" sz="1000" dirty="0">
                <a:solidFill>
                  <a:srgbClr val="000000"/>
                </a:solidFill>
                <a:effectLst/>
                <a:latin typeface="Times New Roman" panose="02020603050405020304" pitchFamily="18" charset="0"/>
                <a:ea typeface="Times New Roman" panose="02020603050405020304" pitchFamily="18" charset="0"/>
              </a:rPr>
              <a:t>. https://doi.org/10.1109/TIM.2020.3041099</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Giulia </a:t>
            </a:r>
            <a:r>
              <a:rPr lang="en-US" sz="1000" dirty="0" err="1">
                <a:solidFill>
                  <a:srgbClr val="000000"/>
                </a:solidFill>
                <a:effectLst/>
                <a:latin typeface="Times New Roman" panose="02020603050405020304" pitchFamily="18" charset="0"/>
                <a:ea typeface="Times New Roman" panose="02020603050405020304" pitchFamily="18" charset="0"/>
              </a:rPr>
              <a:t>Cisotto</a:t>
            </a:r>
            <a:r>
              <a:rPr lang="en-US" sz="1000" dirty="0">
                <a:solidFill>
                  <a:srgbClr val="000000"/>
                </a:solidFill>
                <a:effectLst/>
                <a:latin typeface="Times New Roman" panose="02020603050405020304" pitchFamily="18" charset="0"/>
                <a:ea typeface="Times New Roman" panose="02020603050405020304" pitchFamily="18" charset="0"/>
              </a:rPr>
              <a:t>, L. S. (2022). </a:t>
            </a:r>
            <a:r>
              <a:rPr lang="en-US" sz="1000" i="1" dirty="0">
                <a:solidFill>
                  <a:srgbClr val="000000"/>
                </a:solidFill>
                <a:effectLst/>
                <a:latin typeface="Times New Roman" panose="02020603050405020304" pitchFamily="18" charset="0"/>
                <a:ea typeface="Times New Roman" panose="02020603050405020304" pitchFamily="18" charset="0"/>
              </a:rPr>
              <a:t>Attention-based EEG classification</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Goodfellow, I., </a:t>
            </a:r>
            <a:r>
              <a:rPr lang="en-US" sz="1000" dirty="0" err="1">
                <a:solidFill>
                  <a:srgbClr val="000000"/>
                </a:solidFill>
                <a:effectLst/>
                <a:latin typeface="Times New Roman" panose="02020603050405020304" pitchFamily="18" charset="0"/>
                <a:ea typeface="Times New Roman" panose="02020603050405020304" pitchFamily="18" charset="0"/>
              </a:rPr>
              <a:t>Pouget</a:t>
            </a:r>
            <a:r>
              <a:rPr lang="en-US" sz="1000" dirty="0">
                <a:solidFill>
                  <a:srgbClr val="000000"/>
                </a:solidFill>
                <a:effectLst/>
                <a:latin typeface="Times New Roman" panose="02020603050405020304" pitchFamily="18" charset="0"/>
                <a:ea typeface="Times New Roman" panose="02020603050405020304" pitchFamily="18" charset="0"/>
              </a:rPr>
              <a:t>-Abadie, J., Mirza, M., Xu, B., Warde-Farley, D., </a:t>
            </a:r>
            <a:r>
              <a:rPr lang="en-US" sz="1000" dirty="0" err="1">
                <a:solidFill>
                  <a:srgbClr val="000000"/>
                </a:solidFill>
                <a:effectLst/>
                <a:latin typeface="Times New Roman" panose="02020603050405020304" pitchFamily="18" charset="0"/>
                <a:ea typeface="Times New Roman" panose="02020603050405020304" pitchFamily="18" charset="0"/>
              </a:rPr>
              <a:t>Ozair</a:t>
            </a:r>
            <a:r>
              <a:rPr lang="en-US" sz="1000" dirty="0">
                <a:solidFill>
                  <a:srgbClr val="000000"/>
                </a:solidFill>
                <a:effectLst/>
                <a:latin typeface="Times New Roman" panose="02020603050405020304" pitchFamily="18" charset="0"/>
                <a:ea typeface="Times New Roman" panose="02020603050405020304" pitchFamily="18" charset="0"/>
              </a:rPr>
              <a:t>, S., Courville, A., &amp; Bengio, Y. (2020). </a:t>
            </a:r>
            <a:r>
              <a:rPr lang="es-MX" sz="1000" dirty="0">
                <a:solidFill>
                  <a:srgbClr val="000000"/>
                </a:solidFill>
                <a:effectLst/>
                <a:latin typeface="Times New Roman" panose="02020603050405020304" pitchFamily="18" charset="0"/>
                <a:ea typeface="Times New Roman" panose="02020603050405020304" pitchFamily="18" charset="0"/>
              </a:rPr>
              <a:t>Generative Adversarial Networks. </a:t>
            </a:r>
            <a:r>
              <a:rPr lang="es-MX" sz="1000" i="1" dirty="0" err="1">
                <a:solidFill>
                  <a:srgbClr val="000000"/>
                </a:solidFill>
                <a:effectLst/>
                <a:latin typeface="Times New Roman" panose="02020603050405020304" pitchFamily="18" charset="0"/>
                <a:ea typeface="Times New Roman" panose="02020603050405020304" pitchFamily="18" charset="0"/>
              </a:rPr>
              <a:t>Commun</a:t>
            </a:r>
            <a:r>
              <a:rPr lang="es-MX" sz="1000" i="1" dirty="0">
                <a:solidFill>
                  <a:srgbClr val="000000"/>
                </a:solidFill>
                <a:effectLst/>
                <a:latin typeface="Times New Roman" panose="02020603050405020304" pitchFamily="18" charset="0"/>
                <a:ea typeface="Times New Roman" panose="02020603050405020304" pitchFamily="18" charset="0"/>
              </a:rPr>
              <a:t>. ACM</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63</a:t>
            </a:r>
            <a:r>
              <a:rPr lang="es-MX" sz="1000" dirty="0">
                <a:solidFill>
                  <a:srgbClr val="000000"/>
                </a:solidFill>
                <a:effectLst/>
                <a:latin typeface="Times New Roman" panose="02020603050405020304" pitchFamily="18" charset="0"/>
                <a:ea typeface="Times New Roman" panose="02020603050405020304" pitchFamily="18" charset="0"/>
              </a:rPr>
              <a:t>(11), 139–144. https://doi.org/10.1145/3422622</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s-MX" sz="1000" dirty="0" err="1">
                <a:solidFill>
                  <a:srgbClr val="000000"/>
                </a:solidFill>
                <a:effectLst/>
                <a:latin typeface="Times New Roman" panose="02020603050405020304" pitchFamily="18" charset="0"/>
                <a:ea typeface="Times New Roman" panose="02020603050405020304" pitchFamily="18" charset="0"/>
              </a:rPr>
              <a:t>Goyal</a:t>
            </a:r>
            <a:r>
              <a:rPr lang="es-MX" sz="1000" dirty="0">
                <a:solidFill>
                  <a:srgbClr val="000000"/>
                </a:solidFill>
                <a:effectLst/>
                <a:latin typeface="Times New Roman" panose="02020603050405020304" pitchFamily="18" charset="0"/>
                <a:ea typeface="Times New Roman" panose="02020603050405020304" pitchFamily="18" charset="0"/>
              </a:rPr>
              <a:t>, D., &amp; Pabla, B. S. (2015). </a:t>
            </a:r>
            <a:r>
              <a:rPr lang="en-US" sz="1000" dirty="0">
                <a:solidFill>
                  <a:srgbClr val="000000"/>
                </a:solidFill>
                <a:effectLst/>
                <a:latin typeface="Times New Roman" panose="02020603050405020304" pitchFamily="18" charset="0"/>
                <a:ea typeface="Times New Roman" panose="02020603050405020304" pitchFamily="18" charset="0"/>
              </a:rPr>
              <a:t>Condition based maintenance of machine tools—A review. </a:t>
            </a:r>
            <a:r>
              <a:rPr lang="en-US" sz="1000" i="1" dirty="0">
                <a:solidFill>
                  <a:srgbClr val="000000"/>
                </a:solidFill>
                <a:effectLst/>
                <a:latin typeface="Times New Roman" panose="02020603050405020304" pitchFamily="18" charset="0"/>
                <a:ea typeface="Times New Roman" panose="02020603050405020304" pitchFamily="18" charset="0"/>
              </a:rPr>
              <a:t>CIRP Journal of Manufacturing Science and Technology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10</a:t>
            </a:r>
            <a:r>
              <a:rPr lang="en-US" sz="1000" dirty="0">
                <a:solidFill>
                  <a:srgbClr val="000000"/>
                </a:solidFill>
                <a:effectLst/>
                <a:latin typeface="Times New Roman" panose="02020603050405020304" pitchFamily="18" charset="0"/>
                <a:ea typeface="Times New Roman" panose="02020603050405020304" pitchFamily="18" charset="0"/>
              </a:rPr>
              <a:t>, 24–35. https://doi.org/https://doi.org/10.1016/j.cirpj.2015.05.004</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Grobbelaar, M., </a:t>
            </a:r>
            <a:r>
              <a:rPr lang="en-US" sz="1000" dirty="0" err="1">
                <a:solidFill>
                  <a:srgbClr val="000000"/>
                </a:solidFill>
                <a:effectLst/>
                <a:latin typeface="Times New Roman" panose="02020603050405020304" pitchFamily="18" charset="0"/>
                <a:ea typeface="Times New Roman" panose="02020603050405020304" pitchFamily="18" charset="0"/>
              </a:rPr>
              <a:t>Phadikar</a:t>
            </a:r>
            <a:r>
              <a:rPr lang="en-US" sz="1000" dirty="0">
                <a:solidFill>
                  <a:srgbClr val="000000"/>
                </a:solidFill>
                <a:effectLst/>
                <a:latin typeface="Times New Roman" panose="02020603050405020304" pitchFamily="18" charset="0"/>
                <a:ea typeface="Times New Roman" panose="02020603050405020304" pitchFamily="18" charset="0"/>
              </a:rPr>
              <a:t>, S., </a:t>
            </a:r>
            <a:r>
              <a:rPr lang="en-US" sz="1000" dirty="0" err="1">
                <a:solidFill>
                  <a:srgbClr val="000000"/>
                </a:solidFill>
                <a:effectLst/>
                <a:latin typeface="Times New Roman" panose="02020603050405020304" pitchFamily="18" charset="0"/>
                <a:ea typeface="Times New Roman" panose="02020603050405020304" pitchFamily="18" charset="0"/>
              </a:rPr>
              <a:t>Ghaderpour</a:t>
            </a:r>
            <a:r>
              <a:rPr lang="en-US" sz="1000" dirty="0">
                <a:solidFill>
                  <a:srgbClr val="000000"/>
                </a:solidFill>
                <a:effectLst/>
                <a:latin typeface="Times New Roman" panose="02020603050405020304" pitchFamily="18" charset="0"/>
                <a:ea typeface="Times New Roman" panose="02020603050405020304" pitchFamily="18" charset="0"/>
              </a:rPr>
              <a:t>, E., Struck, A. F., Sinha, N., Ghosh, R., &amp; Ahmed, M. Z. I. (2022). A Survey on Denoising Techniques of Electroencephalogram Signals Using Wavelet Transform. In </a:t>
            </a:r>
            <a:r>
              <a:rPr lang="en-US" sz="1000" i="1" dirty="0">
                <a:solidFill>
                  <a:srgbClr val="000000"/>
                </a:solidFill>
                <a:effectLst/>
                <a:latin typeface="Times New Roman" panose="02020603050405020304" pitchFamily="18" charset="0"/>
                <a:ea typeface="Times New Roman" panose="02020603050405020304" pitchFamily="18" charset="0"/>
              </a:rPr>
              <a:t>Signals</a:t>
            </a:r>
            <a:r>
              <a:rPr lang="en-US" sz="1000" dirty="0">
                <a:solidFill>
                  <a:srgbClr val="000000"/>
                </a:solidFill>
                <a:effectLst/>
                <a:latin typeface="Times New Roman" panose="02020603050405020304" pitchFamily="18" charset="0"/>
                <a:ea typeface="Times New Roman" panose="02020603050405020304" pitchFamily="18" charset="0"/>
              </a:rPr>
              <a:t> (Vol. 3, Issue 3, pp. 577–586). Multidisciplinary Digital Publishing Institute (MDPI). https://doi.org/10.3390/signals3030035</a:t>
            </a:r>
            <a:endParaRPr lang="es-MX" sz="1000" dirty="0">
              <a:effectLst/>
              <a:latin typeface="Times New Roman" panose="02020603050405020304" pitchFamily="18" charset="0"/>
              <a:ea typeface="Times New Roman" panose="02020603050405020304" pitchFamily="18" charset="0"/>
            </a:endParaRPr>
          </a:p>
          <a:p>
            <a:pPr marL="171450" indent="-171450" algn="just"/>
            <a:r>
              <a:rPr lang="en-US" sz="1000" dirty="0">
                <a:solidFill>
                  <a:srgbClr val="000000"/>
                </a:solidFill>
                <a:effectLst/>
                <a:latin typeface="Times New Roman" panose="02020603050405020304" pitchFamily="18" charset="0"/>
                <a:ea typeface="Times New Roman" panose="02020603050405020304" pitchFamily="18" charset="0"/>
              </a:rPr>
              <a:t>Hemanth, K. G. (2020). </a:t>
            </a:r>
            <a:r>
              <a:rPr lang="en-US" sz="1000" i="1" dirty="0">
                <a:solidFill>
                  <a:srgbClr val="000000"/>
                </a:solidFill>
                <a:effectLst/>
                <a:latin typeface="Times New Roman" panose="02020603050405020304" pitchFamily="18" charset="0"/>
                <a:ea typeface="Times New Roman" panose="02020603050405020304" pitchFamily="18" charset="0"/>
              </a:rPr>
              <a:t>Module 2 - Bioelectric Signals and Electrodes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0757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B3D6A-503C-95F7-2D4C-CA4D6C0E83D4}"/>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23DF2F1C-7AA6-9ECB-EB67-20B109627178}"/>
              </a:ext>
            </a:extLst>
          </p:cNvPr>
          <p:cNvSpPr>
            <a:spLocks noGrp="1"/>
          </p:cNvSpPr>
          <p:nvPr>
            <p:ph type="body" idx="1"/>
          </p:nvPr>
        </p:nvSpPr>
        <p:spPr>
          <a:xfrm>
            <a:off x="243840" y="213360"/>
            <a:ext cx="8636000" cy="4036515"/>
          </a:xfrm>
        </p:spPr>
        <p:txBody>
          <a:bodyPr/>
          <a:lstStyle/>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Huang, N. E. (n.d.). </a:t>
            </a:r>
            <a:r>
              <a:rPr lang="en-US" sz="1000" i="1" dirty="0">
                <a:solidFill>
                  <a:srgbClr val="000000"/>
                </a:solidFill>
                <a:effectLst/>
                <a:latin typeface="Times New Roman" panose="02020603050405020304" pitchFamily="18" charset="0"/>
                <a:ea typeface="Times New Roman" panose="02020603050405020304" pitchFamily="18" charset="0"/>
              </a:rPr>
              <a:t>CHAPTER 1 INTRODUCTION TO THE HILBERT-HUANG TRANSFORM AND ITS RELATED MATHEMATICAL PROBLEMS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Jackson, A. F., &amp; Bolger, D. J. (2014). The Neurophysiological Bases of EEG and EEG Measurement: A Review for the Rest of Us. In </a:t>
            </a:r>
            <a:r>
              <a:rPr lang="en-US" sz="1000" i="1" dirty="0">
                <a:solidFill>
                  <a:srgbClr val="000000"/>
                </a:solidFill>
                <a:effectLst/>
                <a:latin typeface="Times New Roman" panose="02020603050405020304" pitchFamily="18" charset="0"/>
                <a:ea typeface="Times New Roman" panose="02020603050405020304" pitchFamily="18" charset="0"/>
              </a:rPr>
              <a:t>Psychophysiology</a:t>
            </a:r>
            <a:r>
              <a:rPr lang="en-US" sz="1000" dirty="0">
                <a:solidFill>
                  <a:srgbClr val="000000"/>
                </a:solidFill>
                <a:effectLst/>
                <a:latin typeface="Times New Roman" panose="02020603050405020304" pitchFamily="18" charset="0"/>
                <a:ea typeface="Times New Roman" panose="02020603050405020304" pitchFamily="18" charset="0"/>
              </a:rPr>
              <a:t> (Vol. 51, Issue 11, pp. 1061–1071). Blackwell Publishing Inc. https://doi.org/10.1111/psyp.12283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Jake. (2023). Introduction to Wavelet Transform using Python. </a:t>
            </a:r>
            <a:r>
              <a:rPr lang="en-US" sz="1000" i="1" dirty="0" err="1">
                <a:solidFill>
                  <a:srgbClr val="000000"/>
                </a:solidFill>
                <a:effectLst/>
                <a:latin typeface="Times New Roman" panose="02020603050405020304" pitchFamily="18" charset="0"/>
                <a:ea typeface="Times New Roman" panose="02020603050405020304" pitchFamily="18" charset="0"/>
              </a:rPr>
              <a:t>Scicoding</a:t>
            </a:r>
            <a:r>
              <a:rPr lang="en-US" sz="1000" dirty="0">
                <a:solidFill>
                  <a:srgbClr val="000000"/>
                </a:solidFill>
                <a:effectLst/>
                <a:latin typeface="Times New Roman" panose="02020603050405020304" pitchFamily="18" charset="0"/>
                <a:ea typeface="Times New Roman" panose="02020603050405020304" pitchFamily="18" charset="0"/>
              </a:rPr>
              <a:t>. https://www.scicoding.com/introduction-to-wavelet-transform-using-python/</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Jiang, X., Bian, G. Bin, &amp; Tian, Z. (2019). Removal of artifacts from EEG signals: A review. In </a:t>
            </a:r>
            <a:r>
              <a:rPr lang="en-US" sz="1000" i="1" dirty="0">
                <a:solidFill>
                  <a:srgbClr val="000000"/>
                </a:solidFill>
                <a:effectLst/>
                <a:latin typeface="Times New Roman" panose="02020603050405020304" pitchFamily="18" charset="0"/>
                <a:ea typeface="Times New Roman" panose="02020603050405020304" pitchFamily="18" charset="0"/>
              </a:rPr>
              <a:t>Sensors (Switzerland)</a:t>
            </a:r>
            <a:r>
              <a:rPr lang="en-US" sz="1000" dirty="0">
                <a:solidFill>
                  <a:srgbClr val="000000"/>
                </a:solidFill>
                <a:effectLst/>
                <a:latin typeface="Times New Roman" panose="02020603050405020304" pitchFamily="18" charset="0"/>
                <a:ea typeface="Times New Roman" panose="02020603050405020304" pitchFamily="18" charset="0"/>
              </a:rPr>
              <a:t> (Vol. 19, Issue 5). MDPI AG. https://doi.org/10.3390/s19050987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Kanoga</a:t>
            </a:r>
            <a:r>
              <a:rPr lang="en-US" sz="1000" dirty="0">
                <a:solidFill>
                  <a:srgbClr val="000000"/>
                </a:solidFill>
                <a:effectLst/>
                <a:latin typeface="Times New Roman" panose="02020603050405020304" pitchFamily="18" charset="0"/>
                <a:ea typeface="Times New Roman" panose="02020603050405020304" pitchFamily="18" charset="0"/>
              </a:rPr>
              <a:t>, S., Nakanishi, M., &amp; </a:t>
            </a:r>
            <a:r>
              <a:rPr lang="en-US" sz="1000" dirty="0" err="1">
                <a:solidFill>
                  <a:srgbClr val="000000"/>
                </a:solidFill>
                <a:effectLst/>
                <a:latin typeface="Times New Roman" panose="02020603050405020304" pitchFamily="18" charset="0"/>
                <a:ea typeface="Times New Roman" panose="02020603050405020304" pitchFamily="18" charset="0"/>
              </a:rPr>
              <a:t>Mitsukura</a:t>
            </a:r>
            <a:r>
              <a:rPr lang="en-US" sz="1000" dirty="0">
                <a:solidFill>
                  <a:srgbClr val="000000"/>
                </a:solidFill>
                <a:effectLst/>
                <a:latin typeface="Times New Roman" panose="02020603050405020304" pitchFamily="18" charset="0"/>
                <a:ea typeface="Times New Roman" panose="02020603050405020304" pitchFamily="18" charset="0"/>
              </a:rPr>
              <a:t>, Y. (2016). Assessing the effects of voluntary and involuntary eyeblinks in independent components of electroencephalogram. </a:t>
            </a:r>
            <a:r>
              <a:rPr lang="es-MX" sz="1000" i="1" dirty="0" err="1">
                <a:solidFill>
                  <a:srgbClr val="000000"/>
                </a:solidFill>
                <a:effectLst/>
                <a:latin typeface="Times New Roman" panose="02020603050405020304" pitchFamily="18" charset="0"/>
                <a:ea typeface="Times New Roman" panose="02020603050405020304" pitchFamily="18" charset="0"/>
              </a:rPr>
              <a:t>Neurocomputing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193</a:t>
            </a:r>
            <a:r>
              <a:rPr lang="es-MX" sz="1000" dirty="0">
                <a:solidFill>
                  <a:srgbClr val="000000"/>
                </a:solidFill>
                <a:effectLst/>
                <a:latin typeface="Times New Roman" panose="02020603050405020304" pitchFamily="18" charset="0"/>
                <a:ea typeface="Times New Roman" panose="02020603050405020304" pitchFamily="18" charset="0"/>
              </a:rPr>
              <a:t>, 20–32. https://doi.org/https://doi.org/10.1016/j.neucom.2016.01.057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Kaur, C., Bisht, A., Singh, P., &amp; Joshi, G. (2021). EEG Signal denoising using hybrid approach of Variational Mode Decomposition and wavelets for depression.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65</a:t>
            </a:r>
            <a:r>
              <a:rPr lang="en-US" sz="1000" dirty="0">
                <a:solidFill>
                  <a:srgbClr val="000000"/>
                </a:solidFill>
                <a:effectLst/>
                <a:latin typeface="Times New Roman" panose="02020603050405020304" pitchFamily="18" charset="0"/>
                <a:ea typeface="Times New Roman" panose="02020603050405020304" pitchFamily="18" charset="0"/>
              </a:rPr>
              <a:t>. https://doi.org/10.1016/j.bspc.2020.102337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Kawala-Sterniuk</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Browarska</a:t>
            </a:r>
            <a:r>
              <a:rPr lang="en-US" sz="1000" dirty="0">
                <a:solidFill>
                  <a:srgbClr val="000000"/>
                </a:solidFill>
                <a:effectLst/>
                <a:latin typeface="Times New Roman" panose="02020603050405020304" pitchFamily="18" charset="0"/>
                <a:ea typeface="Times New Roman" panose="02020603050405020304" pitchFamily="18" charset="0"/>
              </a:rPr>
              <a:t>, N., Al-Bakri, A., Pelc, M., </a:t>
            </a:r>
            <a:r>
              <a:rPr lang="en-US" sz="1000" dirty="0" err="1">
                <a:solidFill>
                  <a:srgbClr val="000000"/>
                </a:solidFill>
                <a:effectLst/>
                <a:latin typeface="Times New Roman" panose="02020603050405020304" pitchFamily="18" charset="0"/>
                <a:ea typeface="Times New Roman" panose="02020603050405020304" pitchFamily="18" charset="0"/>
              </a:rPr>
              <a:t>Zygarlicki</a:t>
            </a:r>
            <a:r>
              <a:rPr lang="en-US" sz="1000" dirty="0">
                <a:solidFill>
                  <a:srgbClr val="000000"/>
                </a:solidFill>
                <a:effectLst/>
                <a:latin typeface="Times New Roman" panose="02020603050405020304" pitchFamily="18" charset="0"/>
                <a:ea typeface="Times New Roman" panose="02020603050405020304" pitchFamily="18" charset="0"/>
              </a:rPr>
              <a:t>, J., </a:t>
            </a:r>
            <a:r>
              <a:rPr lang="en-US" sz="1000" dirty="0" err="1">
                <a:solidFill>
                  <a:srgbClr val="000000"/>
                </a:solidFill>
                <a:effectLst/>
                <a:latin typeface="Times New Roman" panose="02020603050405020304" pitchFamily="18" charset="0"/>
                <a:ea typeface="Times New Roman" panose="02020603050405020304" pitchFamily="18" charset="0"/>
              </a:rPr>
              <a:t>Sidikova</a:t>
            </a:r>
            <a:r>
              <a:rPr lang="en-US" sz="1000" dirty="0">
                <a:solidFill>
                  <a:srgbClr val="000000"/>
                </a:solidFill>
                <a:effectLst/>
                <a:latin typeface="Times New Roman" panose="02020603050405020304" pitchFamily="18" charset="0"/>
                <a:ea typeface="Times New Roman" panose="02020603050405020304" pitchFamily="18" charset="0"/>
              </a:rPr>
              <a:t>, M., Martinek, R., &amp; </a:t>
            </a:r>
            <a:r>
              <a:rPr lang="en-US" sz="1000" dirty="0" err="1">
                <a:solidFill>
                  <a:srgbClr val="000000"/>
                </a:solidFill>
                <a:effectLst/>
                <a:latin typeface="Times New Roman" panose="02020603050405020304" pitchFamily="18" charset="0"/>
                <a:ea typeface="Times New Roman" panose="02020603050405020304" pitchFamily="18" charset="0"/>
              </a:rPr>
              <a:t>Gorzelanczyk</a:t>
            </a:r>
            <a:r>
              <a:rPr lang="en-US" sz="1000" dirty="0">
                <a:solidFill>
                  <a:srgbClr val="000000"/>
                </a:solidFill>
                <a:effectLst/>
                <a:latin typeface="Times New Roman" panose="02020603050405020304" pitchFamily="18" charset="0"/>
                <a:ea typeface="Times New Roman" panose="02020603050405020304" pitchFamily="18" charset="0"/>
              </a:rPr>
              <a:t>, E. J. (2021). </a:t>
            </a:r>
            <a:r>
              <a:rPr lang="en-US" sz="1000" i="1" dirty="0">
                <a:solidFill>
                  <a:srgbClr val="000000"/>
                </a:solidFill>
                <a:effectLst/>
                <a:latin typeface="Times New Roman" panose="02020603050405020304" pitchFamily="18" charset="0"/>
                <a:ea typeface="Times New Roman" panose="02020603050405020304" pitchFamily="18" charset="0"/>
              </a:rPr>
              <a:t>brain sciences Summary of over Fifty Years with Brain-Computer Interfaces-A Review</a:t>
            </a:r>
            <a:r>
              <a:rPr lang="en-US" sz="1000" dirty="0">
                <a:solidFill>
                  <a:srgbClr val="000000"/>
                </a:solidFill>
                <a:effectLst/>
                <a:latin typeface="Times New Roman" panose="02020603050405020304" pitchFamily="18" charset="0"/>
                <a:ea typeface="Times New Roman" panose="02020603050405020304" pitchFamily="18" charset="0"/>
              </a:rPr>
              <a:t>. https://doi.org/10.3390/brainsci</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Lan, Z., </a:t>
            </a:r>
            <a:r>
              <a:rPr lang="en-US" sz="1000" dirty="0" err="1">
                <a:solidFill>
                  <a:srgbClr val="000000"/>
                </a:solidFill>
                <a:effectLst/>
                <a:latin typeface="Times New Roman" panose="02020603050405020304" pitchFamily="18" charset="0"/>
                <a:ea typeface="Times New Roman" panose="02020603050405020304" pitchFamily="18" charset="0"/>
              </a:rPr>
              <a:t>Sourina</a:t>
            </a:r>
            <a:r>
              <a:rPr lang="en-US" sz="1000" dirty="0">
                <a:solidFill>
                  <a:srgbClr val="000000"/>
                </a:solidFill>
                <a:effectLst/>
                <a:latin typeface="Times New Roman" panose="02020603050405020304" pitchFamily="18" charset="0"/>
                <a:ea typeface="Times New Roman" panose="02020603050405020304" pitchFamily="18" charset="0"/>
              </a:rPr>
              <a:t>, O., Wang, L., Scherer, R., &amp; Muller-Putz, G. R. (2019). Domain Adaptation Techniques for EEG-Based Emotion Recognition: A Comparative Study on Two Public Datasets.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Cognitive and Developmental Systems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a:t>
            </a:r>
            <a:r>
              <a:rPr lang="en-US" sz="1000" dirty="0">
                <a:solidFill>
                  <a:srgbClr val="000000"/>
                </a:solidFill>
                <a:effectLst/>
                <a:latin typeface="Times New Roman" panose="02020603050405020304" pitchFamily="18" charset="0"/>
                <a:ea typeface="Times New Roman" panose="02020603050405020304" pitchFamily="18" charset="0"/>
              </a:rPr>
              <a:t>(1), 85–94. https://doi.org/10.1109/TCDS.2018.2826840</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Lin, N., Gao, W., Li, L., Chen, J., Liang, Z., Yuan, G., Sun, H., Liu, Q., Chen, J., Jin, L., Huang, Y., Zhou, X., Zhang, S., Hu, P., Dai, C., He, H., Dong, Y., Cui, L., &amp; Lu, Q. (2024). </a:t>
            </a:r>
            <a:r>
              <a:rPr lang="en-US" sz="1000" dirty="0" err="1">
                <a:solidFill>
                  <a:srgbClr val="000000"/>
                </a:solidFill>
                <a:effectLst/>
                <a:latin typeface="Times New Roman" panose="02020603050405020304" pitchFamily="18" charset="0"/>
                <a:ea typeface="Times New Roman" panose="02020603050405020304" pitchFamily="18" charset="0"/>
              </a:rPr>
              <a:t>vEpiNet</a:t>
            </a:r>
            <a:r>
              <a:rPr lang="en-US" sz="1000" dirty="0">
                <a:solidFill>
                  <a:srgbClr val="000000"/>
                </a:solidFill>
                <a:effectLst/>
                <a:latin typeface="Times New Roman" panose="02020603050405020304" pitchFamily="18" charset="0"/>
                <a:ea typeface="Times New Roman" panose="02020603050405020304" pitchFamily="18" charset="0"/>
              </a:rPr>
              <a:t>: A multimodal interictal epileptiform discharge detection method based on video and electroencephalogram data. </a:t>
            </a:r>
            <a:r>
              <a:rPr lang="es-MX" sz="1000" i="1" dirty="0">
                <a:solidFill>
                  <a:srgbClr val="000000"/>
                </a:solidFill>
                <a:effectLst/>
                <a:latin typeface="Times New Roman" panose="02020603050405020304" pitchFamily="18" charset="0"/>
                <a:ea typeface="Times New Roman" panose="02020603050405020304" pitchFamily="18" charset="0"/>
              </a:rPr>
              <a:t>Neural Networks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175</a:t>
            </a:r>
            <a:r>
              <a:rPr lang="es-MX" sz="1000" dirty="0">
                <a:solidFill>
                  <a:srgbClr val="000000"/>
                </a:solidFill>
                <a:effectLst/>
                <a:latin typeface="Times New Roman" panose="02020603050405020304" pitchFamily="18" charset="0"/>
                <a:ea typeface="Times New Roman" panose="02020603050405020304" pitchFamily="18" charset="0"/>
              </a:rPr>
              <a:t>. https://doi.org/10.1016/j.neunet.2024.106319</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Liu, T., &amp; Wu, Z. (2024). Epileptic Spike Wave Detection Method Based on YOLOv7-tiny. </a:t>
            </a:r>
            <a:r>
              <a:rPr lang="en-US" sz="1000" i="1" dirty="0">
                <a:solidFill>
                  <a:srgbClr val="000000"/>
                </a:solidFill>
                <a:effectLst/>
                <a:latin typeface="Times New Roman" panose="02020603050405020304" pitchFamily="18" charset="0"/>
                <a:ea typeface="Times New Roman" panose="02020603050405020304" pitchFamily="18" charset="0"/>
              </a:rPr>
              <a:t>Proceedings of the 3rd International Conference on Computer, Artificial Intelligence and Control Engineering</a:t>
            </a:r>
            <a:r>
              <a:rPr lang="en-US" sz="1000" dirty="0">
                <a:solidFill>
                  <a:srgbClr val="000000"/>
                </a:solidFill>
                <a:effectLst/>
                <a:latin typeface="Times New Roman" panose="02020603050405020304" pitchFamily="18" charset="0"/>
                <a:ea typeface="Times New Roman" panose="02020603050405020304" pitchFamily="18" charset="0"/>
              </a:rPr>
              <a:t>, 750–755. https://doi.org/10.1145/3672758.3672883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Lopes, F., Leal, A., Medeiros, J., Pinto, M. F., </a:t>
            </a:r>
            <a:r>
              <a:rPr lang="en-US" sz="1000" dirty="0" err="1">
                <a:solidFill>
                  <a:srgbClr val="000000"/>
                </a:solidFill>
                <a:effectLst/>
                <a:latin typeface="Times New Roman" panose="02020603050405020304" pitchFamily="18" charset="0"/>
                <a:ea typeface="Times New Roman" panose="02020603050405020304" pitchFamily="18" charset="0"/>
              </a:rPr>
              <a:t>Dourado</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Dumpelmann</a:t>
            </a:r>
            <a:r>
              <a:rPr lang="en-US" sz="1000" dirty="0">
                <a:solidFill>
                  <a:srgbClr val="000000"/>
                </a:solidFill>
                <a:effectLst/>
                <a:latin typeface="Times New Roman" panose="02020603050405020304" pitchFamily="18" charset="0"/>
                <a:ea typeface="Times New Roman" panose="02020603050405020304" pitchFamily="18" charset="0"/>
              </a:rPr>
              <a:t>, M., &amp; Teixeira, C. (2021). Automatic Electroencephalogram Artifact Removal Using Deep Convolutional Neural Networks.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9</a:t>
            </a:r>
            <a:r>
              <a:rPr lang="es-MX" sz="1000" dirty="0">
                <a:solidFill>
                  <a:srgbClr val="000000"/>
                </a:solidFill>
                <a:effectLst/>
                <a:latin typeface="Times New Roman" panose="02020603050405020304" pitchFamily="18" charset="0"/>
                <a:ea typeface="Times New Roman" panose="02020603050405020304" pitchFamily="18" charset="0"/>
              </a:rPr>
              <a:t>, 149955–149970. https://doi.org/10.1109/ACCESS.2021.3125728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Madhale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dirty="0" err="1">
                <a:solidFill>
                  <a:srgbClr val="000000"/>
                </a:solidFill>
                <a:effectLst/>
                <a:latin typeface="Times New Roman" panose="02020603050405020304" pitchFamily="18" charset="0"/>
                <a:ea typeface="Times New Roman" panose="02020603050405020304" pitchFamily="18" charset="0"/>
              </a:rPr>
              <a:t>Jadav</a:t>
            </a:r>
            <a:r>
              <a:rPr lang="es-MX" sz="1000" dirty="0">
                <a:solidFill>
                  <a:srgbClr val="000000"/>
                </a:solidFill>
                <a:effectLst/>
                <a:latin typeface="Times New Roman" panose="02020603050405020304" pitchFamily="18" charset="0"/>
                <a:ea typeface="Times New Roman" panose="02020603050405020304" pitchFamily="18" charset="0"/>
              </a:rPr>
              <a:t>, G., </a:t>
            </a:r>
            <a:r>
              <a:rPr lang="es-MX" sz="1000" dirty="0" err="1">
                <a:solidFill>
                  <a:srgbClr val="000000"/>
                </a:solidFill>
                <a:effectLst/>
                <a:latin typeface="Times New Roman" panose="02020603050405020304" pitchFamily="18" charset="0"/>
                <a:ea typeface="Times New Roman" panose="02020603050405020304" pitchFamily="18" charset="0"/>
              </a:rPr>
              <a:t>Lerga</a:t>
            </a:r>
            <a:r>
              <a:rPr lang="es-MX" sz="1000" dirty="0">
                <a:solidFill>
                  <a:srgbClr val="000000"/>
                </a:solidFill>
                <a:effectLst/>
                <a:latin typeface="Times New Roman" panose="02020603050405020304" pitchFamily="18" charset="0"/>
                <a:ea typeface="Times New Roman" panose="02020603050405020304" pitchFamily="18" charset="0"/>
              </a:rPr>
              <a:t>, J., &amp; </a:t>
            </a:r>
            <a:r>
              <a:rPr lang="es-MX" sz="1000" dirty="0" err="1">
                <a:solidFill>
                  <a:srgbClr val="000000"/>
                </a:solidFill>
                <a:effectLst/>
                <a:latin typeface="Times New Roman" panose="02020603050405020304" pitchFamily="18" charset="0"/>
                <a:ea typeface="Times New Roman" panose="02020603050405020304" pitchFamily="18" charset="0"/>
              </a:rPr>
              <a:t>Štajduhar</a:t>
            </a:r>
            <a:r>
              <a:rPr lang="es-MX" sz="1000" dirty="0">
                <a:solidFill>
                  <a:srgbClr val="000000"/>
                </a:solidFill>
                <a:effectLst/>
                <a:latin typeface="Times New Roman" panose="02020603050405020304" pitchFamily="18" charset="0"/>
                <a:ea typeface="Times New Roman" panose="02020603050405020304" pitchFamily="18" charset="0"/>
              </a:rPr>
              <a:t>, I. (2020). </a:t>
            </a:r>
            <a:r>
              <a:rPr lang="en-US" sz="1000" dirty="0">
                <a:solidFill>
                  <a:srgbClr val="000000"/>
                </a:solidFill>
                <a:effectLst/>
                <a:latin typeface="Times New Roman" panose="02020603050405020304" pitchFamily="18" charset="0"/>
                <a:ea typeface="Times New Roman" panose="02020603050405020304" pitchFamily="18" charset="0"/>
              </a:rPr>
              <a:t>Adaptive filtering and analysis of EEG signals in the time-frequency domain based on the local entropy. </a:t>
            </a:r>
            <a:r>
              <a:rPr lang="en-US" sz="1000" i="1" dirty="0" err="1">
                <a:solidFill>
                  <a:srgbClr val="000000"/>
                </a:solidFill>
                <a:effectLst/>
                <a:latin typeface="Times New Roman" panose="02020603050405020304" pitchFamily="18" charset="0"/>
                <a:ea typeface="Times New Roman" panose="02020603050405020304" pitchFamily="18" charset="0"/>
              </a:rPr>
              <a:t>Eurasip</a:t>
            </a:r>
            <a:r>
              <a:rPr lang="en-US" sz="1000" i="1" dirty="0">
                <a:solidFill>
                  <a:srgbClr val="000000"/>
                </a:solidFill>
                <a:effectLst/>
                <a:latin typeface="Times New Roman" panose="02020603050405020304" pitchFamily="18" charset="0"/>
                <a:ea typeface="Times New Roman" panose="02020603050405020304" pitchFamily="18" charset="0"/>
              </a:rPr>
              <a:t> Journal on Advances in Signal Processing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2020</a:t>
            </a:r>
            <a:r>
              <a:rPr lang="en-US" sz="1000" dirty="0">
                <a:solidFill>
                  <a:srgbClr val="000000"/>
                </a:solidFill>
                <a:effectLst/>
                <a:latin typeface="Times New Roman" panose="02020603050405020304" pitchFamily="18" charset="0"/>
                <a:ea typeface="Times New Roman" panose="02020603050405020304" pitchFamily="18" charset="0"/>
              </a:rPr>
              <a:t>(1). https://doi.org/10.1186/s13634-020-00667-6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Mannan, M. M. N., Kamran, M. A., &amp; Jeong, M. Y. (2018). Identification and removal of physiological artifacts from electroencephalogram signals: A review.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6</a:t>
            </a:r>
            <a:r>
              <a:rPr lang="es-MX" sz="1000" dirty="0">
                <a:solidFill>
                  <a:srgbClr val="000000"/>
                </a:solidFill>
                <a:effectLst/>
                <a:latin typeface="Times New Roman" panose="02020603050405020304" pitchFamily="18" charset="0"/>
                <a:ea typeface="Times New Roman" panose="02020603050405020304" pitchFamily="18" charset="0"/>
              </a:rPr>
              <a:t>, 30630–30652. https://doi.org/10.1109/ACCESS.2018.2842082</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0190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089B-83F9-961E-324C-9AF172629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AB8D5-4D6D-C329-03C5-E4973FF193BE}"/>
              </a:ext>
            </a:extLst>
          </p:cNvPr>
          <p:cNvSpPr>
            <a:spLocks noGrp="1"/>
          </p:cNvSpPr>
          <p:nvPr>
            <p:ph type="title"/>
          </p:nvPr>
        </p:nvSpPr>
        <p:spPr>
          <a:xfrm>
            <a:off x="720000" y="254525"/>
            <a:ext cx="7704000" cy="572700"/>
          </a:xfrm>
        </p:spPr>
        <p:txBody>
          <a:bodyPr/>
          <a:lstStyle/>
          <a:p>
            <a:pPr algn="ctr"/>
            <a:r>
              <a:rPr lang="es-MX" b="1" noProof="0" dirty="0"/>
              <a:t>SEÑALES CEREBRALES</a:t>
            </a:r>
          </a:p>
        </p:txBody>
      </p:sp>
      <p:sp>
        <p:nvSpPr>
          <p:cNvPr id="3" name="Text Placeholder 2">
            <a:extLst>
              <a:ext uri="{FF2B5EF4-FFF2-40B4-BE49-F238E27FC236}">
                <a16:creationId xmlns:a16="http://schemas.microsoft.com/office/drawing/2014/main" id="{C94A3D54-DC67-E41C-C3A8-9BC14C5609C6}"/>
              </a:ext>
            </a:extLst>
          </p:cNvPr>
          <p:cNvSpPr>
            <a:spLocks noGrp="1"/>
          </p:cNvSpPr>
          <p:nvPr>
            <p:ph type="body" idx="1"/>
          </p:nvPr>
        </p:nvSpPr>
        <p:spPr>
          <a:xfrm>
            <a:off x="720000" y="903330"/>
            <a:ext cx="7704000" cy="3233100"/>
          </a:xfrm>
        </p:spPr>
        <p:txBody>
          <a:bodyPr/>
          <a:lstStyle/>
          <a:p>
            <a:pPr marL="0" indent="0" algn="just">
              <a:buNone/>
            </a:pPr>
            <a:r>
              <a:rPr lang="es-MX" sz="1500" dirty="0">
                <a:latin typeface="Times New Roman" panose="02020603050405020304" pitchFamily="18" charset="0"/>
                <a:cs typeface="Times New Roman" panose="02020603050405020304" pitchFamily="18" charset="0"/>
              </a:rPr>
              <a:t>Las señales cerebrales es la actividad electrofisiológica general de las células nerviosas cerebrales, se obtienen de la superficie del cuero cabelludo o directamente de la superficie cortical.</a:t>
            </a:r>
          </a:p>
        </p:txBody>
      </p:sp>
      <p:pic>
        <p:nvPicPr>
          <p:cNvPr id="5" name="Picture 2" descr="Uploaded image">
            <a:extLst>
              <a:ext uri="{FF2B5EF4-FFF2-40B4-BE49-F238E27FC236}">
                <a16:creationId xmlns:a16="http://schemas.microsoft.com/office/drawing/2014/main" id="{0DFB8266-47DC-F359-0830-7911EDCFC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03" r="42386"/>
          <a:stretch/>
        </p:blipFill>
        <p:spPr bwMode="auto">
          <a:xfrm>
            <a:off x="1635760" y="1821840"/>
            <a:ext cx="1733423" cy="20671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5790E5-6897-8906-25A1-A3CF7AF2D7E2}"/>
              </a:ext>
            </a:extLst>
          </p:cNvPr>
          <p:cNvSpPr txBox="1"/>
          <p:nvPr/>
        </p:nvSpPr>
        <p:spPr>
          <a:xfrm>
            <a:off x="3369182" y="1814880"/>
            <a:ext cx="5040000" cy="784830"/>
          </a:xfrm>
          <a:prstGeom prst="rect">
            <a:avLst/>
          </a:prstGeom>
          <a:solidFill>
            <a:schemeClr val="bg1"/>
          </a:solidFill>
        </p:spPr>
        <p:txBody>
          <a:bodyPr wrap="square" rtlCol="0">
            <a:spAutoFit/>
          </a:bodyPr>
          <a:lstStyle/>
          <a:p>
            <a:r>
              <a:rPr lang="es-MX" sz="1500" b="1" u="sng" dirty="0">
                <a:latin typeface="Times New Roman" panose="02020603050405020304" pitchFamily="18" charset="0"/>
                <a:cs typeface="Times New Roman" panose="02020603050405020304" pitchFamily="18" charset="0"/>
              </a:rPr>
              <a:t>Electroencefalograma - EEG</a:t>
            </a:r>
          </a:p>
          <a:p>
            <a:r>
              <a:rPr lang="es-MX" sz="1500" dirty="0">
                <a:latin typeface="Times New Roman" panose="02020603050405020304" pitchFamily="18" charset="0"/>
                <a:cs typeface="Times New Roman" panose="02020603050405020304" pitchFamily="18" charset="0"/>
              </a:rPr>
              <a:t>Desde el cuero cabelludo</a:t>
            </a:r>
          </a:p>
          <a:p>
            <a:r>
              <a:rPr lang="es-MX" sz="1500" b="1" dirty="0">
                <a:solidFill>
                  <a:srgbClr val="92D050"/>
                </a:solidFill>
                <a:latin typeface="Times New Roman" panose="02020603050405020304" pitchFamily="18" charset="0"/>
                <a:cs typeface="Times New Roman" panose="02020603050405020304" pitchFamily="18" charset="0"/>
              </a:rPr>
              <a:t>NO INVASIVO</a:t>
            </a:r>
          </a:p>
        </p:txBody>
      </p:sp>
      <p:sp>
        <p:nvSpPr>
          <p:cNvPr id="7" name="TextBox 6">
            <a:extLst>
              <a:ext uri="{FF2B5EF4-FFF2-40B4-BE49-F238E27FC236}">
                <a16:creationId xmlns:a16="http://schemas.microsoft.com/office/drawing/2014/main" id="{4A857251-9457-893A-49F5-A5E050A0067E}"/>
              </a:ext>
            </a:extLst>
          </p:cNvPr>
          <p:cNvSpPr txBox="1"/>
          <p:nvPr/>
        </p:nvSpPr>
        <p:spPr>
          <a:xfrm>
            <a:off x="3369182" y="2514864"/>
            <a:ext cx="5040000" cy="784830"/>
          </a:xfrm>
          <a:prstGeom prst="rect">
            <a:avLst/>
          </a:prstGeom>
          <a:solidFill>
            <a:schemeClr val="bg1"/>
          </a:solidFill>
        </p:spPr>
        <p:txBody>
          <a:bodyPr wrap="square" rtlCol="0">
            <a:spAutoFit/>
          </a:bodyPr>
          <a:lstStyle/>
          <a:p>
            <a:r>
              <a:rPr lang="es-MX" sz="1500" b="1" u="sng" dirty="0" err="1">
                <a:latin typeface="Times New Roman" panose="02020603050405020304" pitchFamily="18" charset="0"/>
                <a:cs typeface="Times New Roman" panose="02020603050405020304" pitchFamily="18" charset="0"/>
              </a:rPr>
              <a:t>Electrocorticograma</a:t>
            </a:r>
            <a:r>
              <a:rPr lang="es-MX" sz="1500" b="1" u="sng" dirty="0">
                <a:latin typeface="Times New Roman" panose="02020603050405020304" pitchFamily="18" charset="0"/>
                <a:cs typeface="Times New Roman" panose="02020603050405020304" pitchFamily="18" charset="0"/>
              </a:rPr>
              <a:t> - </a:t>
            </a:r>
            <a:r>
              <a:rPr lang="es-MX" sz="1500" b="1" u="sng" dirty="0" err="1">
                <a:latin typeface="Times New Roman" panose="02020603050405020304" pitchFamily="18" charset="0"/>
                <a:cs typeface="Times New Roman" panose="02020603050405020304" pitchFamily="18" charset="0"/>
              </a:rPr>
              <a:t>ECoG</a:t>
            </a:r>
            <a:endParaRPr lang="es-MX" sz="1500" b="1" u="sng" dirty="0">
              <a:latin typeface="Times New Roman" panose="02020603050405020304" pitchFamily="18" charset="0"/>
              <a:cs typeface="Times New Roman" panose="02020603050405020304" pitchFamily="18" charset="0"/>
            </a:endParaRPr>
          </a:p>
          <a:p>
            <a:r>
              <a:rPr lang="es-MX" sz="1500" dirty="0">
                <a:latin typeface="Times New Roman" panose="02020603050405020304" pitchFamily="18" charset="0"/>
                <a:cs typeface="Times New Roman" panose="02020603050405020304" pitchFamily="18" charset="0"/>
              </a:rPr>
              <a:t>Desde la superficie de la corteza</a:t>
            </a:r>
          </a:p>
          <a:p>
            <a:r>
              <a:rPr lang="es-MX" sz="1500" b="1" dirty="0">
                <a:solidFill>
                  <a:srgbClr val="FF0000"/>
                </a:solidFill>
                <a:latin typeface="Times New Roman" panose="02020603050405020304" pitchFamily="18" charset="0"/>
                <a:cs typeface="Times New Roman" panose="02020603050405020304" pitchFamily="18" charset="0"/>
              </a:rPr>
              <a:t>INVASIVO</a:t>
            </a:r>
          </a:p>
        </p:txBody>
      </p:sp>
      <p:sp>
        <p:nvSpPr>
          <p:cNvPr id="8" name="TextBox 7">
            <a:extLst>
              <a:ext uri="{FF2B5EF4-FFF2-40B4-BE49-F238E27FC236}">
                <a16:creationId xmlns:a16="http://schemas.microsoft.com/office/drawing/2014/main" id="{3914026F-A784-CD32-110B-713F580C8471}"/>
              </a:ext>
            </a:extLst>
          </p:cNvPr>
          <p:cNvSpPr txBox="1"/>
          <p:nvPr/>
        </p:nvSpPr>
        <p:spPr>
          <a:xfrm>
            <a:off x="3369182" y="3288805"/>
            <a:ext cx="5040000" cy="784830"/>
          </a:xfrm>
          <a:prstGeom prst="rect">
            <a:avLst/>
          </a:prstGeom>
          <a:solidFill>
            <a:schemeClr val="bg1"/>
          </a:solidFill>
        </p:spPr>
        <p:txBody>
          <a:bodyPr wrap="square" rtlCol="0">
            <a:spAutoFit/>
          </a:bodyPr>
          <a:lstStyle/>
          <a:p>
            <a:r>
              <a:rPr lang="es-MX" sz="1500" b="1" u="sng" dirty="0">
                <a:latin typeface="Times New Roman" panose="02020603050405020304" pitchFamily="18" charset="0"/>
                <a:cs typeface="Times New Roman" panose="02020603050405020304" pitchFamily="18" charset="0"/>
              </a:rPr>
              <a:t>Registros intracorticales</a:t>
            </a:r>
            <a:endParaRPr lang="es-MX" sz="1500" u="sng" dirty="0">
              <a:latin typeface="Times New Roman" panose="02020603050405020304" pitchFamily="18" charset="0"/>
              <a:cs typeface="Times New Roman" panose="02020603050405020304" pitchFamily="18" charset="0"/>
            </a:endParaRPr>
          </a:p>
          <a:p>
            <a:r>
              <a:rPr lang="es-MX" sz="1500" dirty="0">
                <a:latin typeface="Times New Roman" panose="02020603050405020304" pitchFamily="18" charset="0"/>
                <a:cs typeface="Times New Roman" panose="02020603050405020304" pitchFamily="18" charset="0"/>
              </a:rPr>
              <a:t>Registros intracorticales dentro del tejido cortical</a:t>
            </a:r>
          </a:p>
          <a:p>
            <a:r>
              <a:rPr lang="es-MX" sz="1500" b="1" dirty="0">
                <a:solidFill>
                  <a:srgbClr val="FF0000"/>
                </a:solidFill>
                <a:latin typeface="Times New Roman" panose="02020603050405020304" pitchFamily="18" charset="0"/>
                <a:cs typeface="Times New Roman" panose="02020603050405020304" pitchFamily="18" charset="0"/>
              </a:rPr>
              <a:t>INVASIVO</a:t>
            </a:r>
          </a:p>
        </p:txBody>
      </p:sp>
      <p:sp>
        <p:nvSpPr>
          <p:cNvPr id="9" name="Rectangle 8">
            <a:extLst>
              <a:ext uri="{FF2B5EF4-FFF2-40B4-BE49-F238E27FC236}">
                <a16:creationId xmlns:a16="http://schemas.microsoft.com/office/drawing/2014/main" id="{17D23ABD-7022-F56F-3DEA-89A03195E370}"/>
              </a:ext>
            </a:extLst>
          </p:cNvPr>
          <p:cNvSpPr/>
          <p:nvPr/>
        </p:nvSpPr>
        <p:spPr>
          <a:xfrm>
            <a:off x="3369181" y="2558968"/>
            <a:ext cx="3927731" cy="1481026"/>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angle 9">
            <a:extLst>
              <a:ext uri="{FF2B5EF4-FFF2-40B4-BE49-F238E27FC236}">
                <a16:creationId xmlns:a16="http://schemas.microsoft.com/office/drawing/2014/main" id="{66822E13-51AC-8DE4-5AEC-89F951A68561}"/>
              </a:ext>
            </a:extLst>
          </p:cNvPr>
          <p:cNvSpPr/>
          <p:nvPr/>
        </p:nvSpPr>
        <p:spPr>
          <a:xfrm>
            <a:off x="3377013" y="1814880"/>
            <a:ext cx="2530012" cy="699984"/>
          </a:xfrm>
          <a:prstGeom prst="rect">
            <a:avLst/>
          </a:prstGeom>
          <a:noFill/>
          <a:ln w="28575">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angle 10">
            <a:extLst>
              <a:ext uri="{FF2B5EF4-FFF2-40B4-BE49-F238E27FC236}">
                <a16:creationId xmlns:a16="http://schemas.microsoft.com/office/drawing/2014/main" id="{2E98341C-AAD0-A180-F942-F2681800A534}"/>
              </a:ext>
            </a:extLst>
          </p:cNvPr>
          <p:cNvSpPr/>
          <p:nvPr/>
        </p:nvSpPr>
        <p:spPr>
          <a:xfrm>
            <a:off x="580980" y="422818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1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Diferentes métodos para el registro de la actividad eléctrica del cerebro </a:t>
            </a:r>
            <a:r>
              <a:rPr lang="en-US" dirty="0" err="1">
                <a:latin typeface="Times New Roman" panose="02020603050405020304" pitchFamily="18" charset="0"/>
                <a:cs typeface="Times New Roman" panose="02020603050405020304" pitchFamily="18" charset="0"/>
              </a:rPr>
              <a:t>Kawala-Sterniuk</a:t>
            </a:r>
            <a:r>
              <a:rPr lang="en-US" dirty="0">
                <a:latin typeface="Times New Roman" panose="02020603050405020304" pitchFamily="18" charset="0"/>
                <a:cs typeface="Times New Roman" panose="02020603050405020304" pitchFamily="18" charset="0"/>
              </a:rPr>
              <a:t> et. al. (2021)</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p:txBody>
      </p:sp>
    </p:spTree>
    <p:extLst>
      <p:ext uri="{BB962C8B-B14F-4D97-AF65-F5344CB8AC3E}">
        <p14:creationId xmlns:p14="http://schemas.microsoft.com/office/powerpoint/2010/main" val="105239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291F-1896-532F-5C3F-AF9D3AAF0810}"/>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40423285-7368-7186-3E68-D472A4D54FD1}"/>
              </a:ext>
            </a:extLst>
          </p:cNvPr>
          <p:cNvSpPr>
            <a:spLocks noGrp="1"/>
          </p:cNvSpPr>
          <p:nvPr>
            <p:ph type="body" idx="1"/>
          </p:nvPr>
        </p:nvSpPr>
        <p:spPr>
          <a:xfrm>
            <a:off x="243840" y="213360"/>
            <a:ext cx="8636000" cy="4036515"/>
          </a:xfrm>
        </p:spPr>
        <p:txBody>
          <a:bodyPr/>
          <a:lstStyle/>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Mashhadi</a:t>
            </a:r>
            <a:r>
              <a:rPr lang="en-US" sz="1000" dirty="0">
                <a:solidFill>
                  <a:srgbClr val="000000"/>
                </a:solidFill>
                <a:effectLst/>
                <a:latin typeface="Times New Roman" panose="02020603050405020304" pitchFamily="18" charset="0"/>
                <a:ea typeface="Times New Roman" panose="02020603050405020304" pitchFamily="18" charset="0"/>
              </a:rPr>
              <a:t>, N., </a:t>
            </a:r>
            <a:r>
              <a:rPr lang="en-US" sz="1000" dirty="0" err="1">
                <a:solidFill>
                  <a:srgbClr val="000000"/>
                </a:solidFill>
                <a:effectLst/>
                <a:latin typeface="Times New Roman" panose="02020603050405020304" pitchFamily="18" charset="0"/>
                <a:ea typeface="Times New Roman" panose="02020603050405020304" pitchFamily="18" charset="0"/>
              </a:rPr>
              <a:t>Khuzani</a:t>
            </a:r>
            <a:r>
              <a:rPr lang="en-US" sz="1000" dirty="0">
                <a:solidFill>
                  <a:srgbClr val="000000"/>
                </a:solidFill>
                <a:effectLst/>
                <a:latin typeface="Times New Roman" panose="02020603050405020304" pitchFamily="18" charset="0"/>
                <a:ea typeface="Times New Roman" panose="02020603050405020304" pitchFamily="18" charset="0"/>
              </a:rPr>
              <a:t>, A. Z., </a:t>
            </a:r>
            <a:r>
              <a:rPr lang="en-US" sz="1000" dirty="0" err="1">
                <a:solidFill>
                  <a:srgbClr val="000000"/>
                </a:solidFill>
                <a:effectLst/>
                <a:latin typeface="Times New Roman" panose="02020603050405020304" pitchFamily="18" charset="0"/>
                <a:ea typeface="Times New Roman" panose="02020603050405020304" pitchFamily="18" charset="0"/>
              </a:rPr>
              <a:t>Heidari</a:t>
            </a:r>
            <a:r>
              <a:rPr lang="en-US" sz="1000" dirty="0">
                <a:solidFill>
                  <a:srgbClr val="000000"/>
                </a:solidFill>
                <a:effectLst/>
                <a:latin typeface="Times New Roman" panose="02020603050405020304" pitchFamily="18" charset="0"/>
                <a:ea typeface="Times New Roman" panose="02020603050405020304" pitchFamily="18" charset="0"/>
              </a:rPr>
              <a:t>, M., &amp; </a:t>
            </a:r>
            <a:r>
              <a:rPr lang="en-US" sz="1000" dirty="0" err="1">
                <a:solidFill>
                  <a:srgbClr val="000000"/>
                </a:solidFill>
                <a:effectLst/>
                <a:latin typeface="Times New Roman" panose="02020603050405020304" pitchFamily="18" charset="0"/>
                <a:ea typeface="Times New Roman" panose="02020603050405020304" pitchFamily="18" charset="0"/>
              </a:rPr>
              <a:t>Khaledyan</a:t>
            </a:r>
            <a:r>
              <a:rPr lang="en-US" sz="1000" dirty="0">
                <a:solidFill>
                  <a:srgbClr val="000000"/>
                </a:solidFill>
                <a:effectLst/>
                <a:latin typeface="Times New Roman" panose="02020603050405020304" pitchFamily="18" charset="0"/>
                <a:ea typeface="Times New Roman" panose="02020603050405020304" pitchFamily="18" charset="0"/>
              </a:rPr>
              <a:t>, D. (2020, October 29). Deep learning denoising for EOG artifacts removal from EEG signals. </a:t>
            </a:r>
            <a:r>
              <a:rPr lang="en-US" sz="1000" i="1" dirty="0">
                <a:solidFill>
                  <a:srgbClr val="000000"/>
                </a:solidFill>
                <a:effectLst/>
                <a:latin typeface="Times New Roman" panose="02020603050405020304" pitchFamily="18" charset="0"/>
                <a:ea typeface="Times New Roman" panose="02020603050405020304" pitchFamily="18" charset="0"/>
              </a:rPr>
              <a:t>2020 IEEE Global Humanitarian Technology Conference, GHTC 2020</a:t>
            </a:r>
            <a:r>
              <a:rPr lang="en-US" sz="1000" dirty="0">
                <a:solidFill>
                  <a:srgbClr val="000000"/>
                </a:solidFill>
                <a:effectLst/>
                <a:latin typeface="Times New Roman" panose="02020603050405020304" pitchFamily="18" charset="0"/>
                <a:ea typeface="Times New Roman" panose="02020603050405020304" pitchFamily="18" charset="0"/>
              </a:rPr>
              <a:t>. https://doi.org/10.1109/GHTC46280.2020.9342884</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Mateo, J., Torres, A. M., García, M. A., &amp; Santos, J. L. (2016). </a:t>
            </a:r>
            <a:r>
              <a:rPr lang="en-US" sz="1000" dirty="0">
                <a:solidFill>
                  <a:srgbClr val="000000"/>
                </a:solidFill>
                <a:effectLst/>
                <a:latin typeface="Times New Roman" panose="02020603050405020304" pitchFamily="18" charset="0"/>
                <a:ea typeface="Times New Roman" panose="02020603050405020304" pitchFamily="18" charset="0"/>
              </a:rPr>
              <a:t>Noise removal in electroencephalogram signals using an artificial neural network based on the simultaneous perturbation method. </a:t>
            </a:r>
            <a:r>
              <a:rPr lang="es-MX" sz="1000" i="1" dirty="0">
                <a:solidFill>
                  <a:srgbClr val="000000"/>
                </a:solidFill>
                <a:effectLst/>
                <a:latin typeface="Times New Roman" panose="02020603050405020304" pitchFamily="18" charset="0"/>
                <a:ea typeface="Times New Roman" panose="02020603050405020304" pitchFamily="18" charset="0"/>
              </a:rPr>
              <a:t>Neural Computing and </a:t>
            </a:r>
            <a:r>
              <a:rPr lang="es-MX" sz="1000" i="1" dirty="0" err="1">
                <a:solidFill>
                  <a:srgbClr val="000000"/>
                </a:solidFill>
                <a:effectLst/>
                <a:latin typeface="Times New Roman" panose="02020603050405020304" pitchFamily="18" charset="0"/>
                <a:ea typeface="Times New Roman" panose="02020603050405020304" pitchFamily="18" charset="0"/>
              </a:rPr>
              <a:t>Applications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27</a:t>
            </a:r>
            <a:r>
              <a:rPr lang="es-MX" sz="1000" dirty="0">
                <a:solidFill>
                  <a:srgbClr val="000000"/>
                </a:solidFill>
                <a:effectLst/>
                <a:latin typeface="Times New Roman" panose="02020603050405020304" pitchFamily="18" charset="0"/>
                <a:ea typeface="Times New Roman" panose="02020603050405020304" pitchFamily="18" charset="0"/>
              </a:rPr>
              <a:t>(7), 1941–1957. https://doi.org/10.1007/s00521-015-1988-7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Niedermeyer, E. (2017). </a:t>
            </a:r>
            <a:r>
              <a:rPr lang="en-US" sz="1000" i="1" dirty="0">
                <a:solidFill>
                  <a:srgbClr val="000000"/>
                </a:solidFill>
                <a:effectLst/>
                <a:latin typeface="Times New Roman" panose="02020603050405020304" pitchFamily="18" charset="0"/>
                <a:ea typeface="Times New Roman" panose="02020603050405020304" pitchFamily="18" charset="0"/>
              </a:rPr>
              <a:t>Niedermeyer’s Electroencephalography</a:t>
            </a:r>
            <a:r>
              <a:rPr lang="en-US" sz="1000" dirty="0">
                <a:solidFill>
                  <a:srgbClr val="000000"/>
                </a:solidFill>
                <a:effectLst/>
                <a:latin typeface="Times New Roman" panose="02020603050405020304" pitchFamily="18" charset="0"/>
                <a:ea typeface="Times New Roman" panose="02020603050405020304" pitchFamily="18" charset="0"/>
              </a:rPr>
              <a:t> (D. L. </a:t>
            </a:r>
            <a:r>
              <a:rPr lang="en-US" sz="1000" dirty="0" err="1">
                <a:solidFill>
                  <a:srgbClr val="000000"/>
                </a:solidFill>
                <a:effectLst/>
                <a:latin typeface="Times New Roman" panose="02020603050405020304" pitchFamily="18" charset="0"/>
                <a:ea typeface="Times New Roman" panose="02020603050405020304" pitchFamily="18" charset="0"/>
              </a:rPr>
              <a:t>Schomer</a:t>
            </a:r>
            <a:r>
              <a:rPr lang="en-US" sz="1000" dirty="0">
                <a:solidFill>
                  <a:srgbClr val="000000"/>
                </a:solidFill>
                <a:effectLst/>
                <a:latin typeface="Times New Roman" panose="02020603050405020304" pitchFamily="18" charset="0"/>
                <a:ea typeface="Times New Roman" panose="02020603050405020304" pitchFamily="18" charset="0"/>
              </a:rPr>
              <a:t> &amp; F. H. Lopes da Silva, Eds.; Vol. 1). Oxford University Press. https://doi.org/10.1093/med/9780190228484.001.0001</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Obeid, I., &amp; Picone, J. (2016). The temple university hospital EEG data corpus. </a:t>
            </a:r>
            <a:r>
              <a:rPr lang="es-MX" sz="1000" i="1" dirty="0" err="1">
                <a:solidFill>
                  <a:srgbClr val="000000"/>
                </a:solidFill>
                <a:effectLst/>
                <a:latin typeface="Times New Roman" panose="02020603050405020304" pitchFamily="18" charset="0"/>
                <a:ea typeface="Times New Roman" panose="02020603050405020304" pitchFamily="18" charset="0"/>
              </a:rPr>
              <a:t>Frontiers</a:t>
            </a:r>
            <a:r>
              <a:rPr lang="es-MX" sz="1000" i="1" dirty="0">
                <a:solidFill>
                  <a:srgbClr val="000000"/>
                </a:solidFill>
                <a:effectLst/>
                <a:latin typeface="Times New Roman" panose="02020603050405020304" pitchFamily="18" charset="0"/>
                <a:ea typeface="Times New Roman" panose="02020603050405020304" pitchFamily="18" charset="0"/>
              </a:rPr>
              <a:t> in </a:t>
            </a:r>
            <a:r>
              <a:rPr lang="es-MX" sz="1000" i="1" dirty="0" err="1">
                <a:solidFill>
                  <a:srgbClr val="000000"/>
                </a:solidFill>
                <a:effectLst/>
                <a:latin typeface="Times New Roman" panose="02020603050405020304" pitchFamily="18" charset="0"/>
                <a:ea typeface="Times New Roman" panose="02020603050405020304" pitchFamily="18" charset="0"/>
              </a:rPr>
              <a:t>Neuroscience</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10</a:t>
            </a:r>
            <a:r>
              <a:rPr lang="es-MX" sz="1000" dirty="0">
                <a:solidFill>
                  <a:srgbClr val="000000"/>
                </a:solidFill>
                <a:effectLst/>
                <a:latin typeface="Times New Roman" panose="02020603050405020304" pitchFamily="18" charset="0"/>
                <a:ea typeface="Times New Roman" panose="02020603050405020304" pitchFamily="18" charset="0"/>
              </a:rPr>
              <a:t>(MAY). https://doi.org/10.3389/fnins.2016.00196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Phadikar</a:t>
            </a:r>
            <a:r>
              <a:rPr lang="en-US" sz="1000" dirty="0">
                <a:solidFill>
                  <a:srgbClr val="000000"/>
                </a:solidFill>
                <a:effectLst/>
                <a:latin typeface="Times New Roman" panose="02020603050405020304" pitchFamily="18" charset="0"/>
                <a:ea typeface="Times New Roman" panose="02020603050405020304" pitchFamily="18" charset="0"/>
              </a:rPr>
              <a:t>, S., Sinha, N., &amp; Ghosh, R. (2020). Automatic EEG eyeblink artefact identification and removal technique using independent component analysis in combination with support vector machines and denoising autoencoder. </a:t>
            </a:r>
            <a:r>
              <a:rPr lang="es-MX" sz="1000" i="1" dirty="0">
                <a:solidFill>
                  <a:srgbClr val="000000"/>
                </a:solidFill>
                <a:effectLst/>
                <a:latin typeface="Times New Roman" panose="02020603050405020304" pitchFamily="18" charset="0"/>
                <a:ea typeface="Times New Roman" panose="02020603050405020304" pitchFamily="18" charset="0"/>
              </a:rPr>
              <a:t>IET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14</a:t>
            </a:r>
            <a:r>
              <a:rPr lang="es-MX" sz="1000" dirty="0">
                <a:solidFill>
                  <a:srgbClr val="000000"/>
                </a:solidFill>
                <a:effectLst/>
                <a:latin typeface="Times New Roman" panose="02020603050405020304" pitchFamily="18" charset="0"/>
                <a:ea typeface="Times New Roman" panose="02020603050405020304" pitchFamily="18" charset="0"/>
              </a:rPr>
              <a:t>(6), 396–405. https://doi.org/10.1049/iet-spr.2020.0025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Pise</a:t>
            </a:r>
            <a:r>
              <a:rPr lang="en-US" sz="1000" dirty="0">
                <a:solidFill>
                  <a:srgbClr val="000000"/>
                </a:solidFill>
                <a:effectLst/>
                <a:latin typeface="Times New Roman" panose="02020603050405020304" pitchFamily="18" charset="0"/>
                <a:ea typeface="Times New Roman" panose="02020603050405020304" pitchFamily="18" charset="0"/>
              </a:rPr>
              <a:t>, A. W., &amp; Rege, P. P. (2021, April 2). Comparative Analysis of Various Filtering Techniques for Denoising EEG Signals. </a:t>
            </a:r>
            <a:r>
              <a:rPr lang="en-US" sz="1000" i="1" dirty="0">
                <a:solidFill>
                  <a:srgbClr val="000000"/>
                </a:solidFill>
                <a:effectLst/>
                <a:latin typeface="Times New Roman" panose="02020603050405020304" pitchFamily="18" charset="0"/>
                <a:ea typeface="Times New Roman" panose="02020603050405020304" pitchFamily="18" charset="0"/>
              </a:rPr>
              <a:t>2021 6th International Conference for Convergence in Technology, I2CT 2021</a:t>
            </a:r>
            <a:r>
              <a:rPr lang="en-US" sz="1000" dirty="0">
                <a:solidFill>
                  <a:srgbClr val="000000"/>
                </a:solidFill>
                <a:effectLst/>
                <a:latin typeface="Times New Roman" panose="02020603050405020304" pitchFamily="18" charset="0"/>
                <a:ea typeface="Times New Roman" panose="02020603050405020304" pitchFamily="18" charset="0"/>
              </a:rPr>
              <a:t>. https://doi.org/10.1109/I2CT51068.2021.9417984</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Qiu, Y., Zhou, W., </a:t>
            </a:r>
            <a:r>
              <a:rPr lang="es-MX" sz="1000" dirty="0" err="1">
                <a:solidFill>
                  <a:srgbClr val="000000"/>
                </a:solidFill>
                <a:effectLst/>
                <a:latin typeface="Times New Roman" panose="02020603050405020304" pitchFamily="18" charset="0"/>
                <a:ea typeface="Times New Roman" panose="02020603050405020304" pitchFamily="18" charset="0"/>
              </a:rPr>
              <a:t>Yu</a:t>
            </a:r>
            <a:r>
              <a:rPr lang="es-MX" sz="1000" dirty="0">
                <a:solidFill>
                  <a:srgbClr val="000000"/>
                </a:solidFill>
                <a:effectLst/>
                <a:latin typeface="Times New Roman" panose="02020603050405020304" pitchFamily="18" charset="0"/>
                <a:ea typeface="Times New Roman" panose="02020603050405020304" pitchFamily="18" charset="0"/>
              </a:rPr>
              <a:t>, N., &amp; Du, P. (2018). </a:t>
            </a:r>
            <a:r>
              <a:rPr lang="en-US" sz="1000" dirty="0">
                <a:solidFill>
                  <a:srgbClr val="000000"/>
                </a:solidFill>
                <a:effectLst/>
                <a:latin typeface="Times New Roman" panose="02020603050405020304" pitchFamily="18" charset="0"/>
                <a:ea typeface="Times New Roman" panose="02020603050405020304" pitchFamily="18" charset="0"/>
              </a:rPr>
              <a:t>Denoising Sparse Autoencoder-Based Ictal EEG Classification. </a:t>
            </a:r>
            <a:r>
              <a:rPr lang="en-US" sz="1000" i="1" dirty="0">
                <a:solidFill>
                  <a:srgbClr val="000000"/>
                </a:solidFill>
                <a:effectLst/>
                <a:latin typeface="Times New Roman" panose="02020603050405020304" pitchFamily="18" charset="0"/>
                <a:ea typeface="Times New Roman" panose="02020603050405020304" pitchFamily="18" charset="0"/>
              </a:rPr>
              <a:t>IEEE Transactions on Neural Systems and Rehabilitation Engineering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26</a:t>
            </a:r>
            <a:r>
              <a:rPr lang="en-US" sz="1000" dirty="0">
                <a:solidFill>
                  <a:srgbClr val="000000"/>
                </a:solidFill>
                <a:effectLst/>
                <a:latin typeface="Times New Roman" panose="02020603050405020304" pitchFamily="18" charset="0"/>
                <a:ea typeface="Times New Roman" panose="02020603050405020304" pitchFamily="18" charset="0"/>
              </a:rPr>
              <a:t>(9), 1717–1726. https://doi.org/10.1109/TNSRE.2018.2864306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Quintero-Rincón, A., </a:t>
            </a:r>
            <a:r>
              <a:rPr lang="es-MX" sz="1000" dirty="0" err="1">
                <a:solidFill>
                  <a:srgbClr val="000000"/>
                </a:solidFill>
                <a:effectLst/>
                <a:latin typeface="Times New Roman" panose="02020603050405020304" pitchFamily="18" charset="0"/>
                <a:ea typeface="Times New Roman" panose="02020603050405020304" pitchFamily="18" charset="0"/>
              </a:rPr>
              <a:t>Giano</a:t>
            </a:r>
            <a:r>
              <a:rPr lang="es-MX" sz="1000" dirty="0">
                <a:solidFill>
                  <a:srgbClr val="000000"/>
                </a:solidFill>
                <a:effectLst/>
                <a:latin typeface="Times New Roman" panose="02020603050405020304" pitchFamily="18" charset="0"/>
                <a:ea typeface="Times New Roman" panose="02020603050405020304" pitchFamily="18" charset="0"/>
              </a:rPr>
              <a:t>, C. D. ’, &amp; Batatia, H. (2021). </a:t>
            </a:r>
            <a:r>
              <a:rPr lang="en-US" sz="1000" i="1" dirty="0">
                <a:solidFill>
                  <a:srgbClr val="000000"/>
                </a:solidFill>
                <a:effectLst/>
                <a:latin typeface="Times New Roman" panose="02020603050405020304" pitchFamily="18" charset="0"/>
                <a:ea typeface="Times New Roman" panose="02020603050405020304" pitchFamily="18" charset="0"/>
              </a:rPr>
              <a:t>Chapter 11. Artefacts Detection in EEG Signals Artefacts Detection in EEG Signals</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Saini, M., </a:t>
            </a:r>
            <a:r>
              <a:rPr lang="en-US" sz="1000" dirty="0" err="1">
                <a:solidFill>
                  <a:srgbClr val="000000"/>
                </a:solidFill>
                <a:effectLst/>
                <a:latin typeface="Times New Roman" panose="02020603050405020304" pitchFamily="18" charset="0"/>
                <a:ea typeface="Times New Roman" panose="02020603050405020304" pitchFamily="18" charset="0"/>
              </a:rPr>
              <a:t>Satija</a:t>
            </a:r>
            <a:r>
              <a:rPr lang="en-US" sz="1000" dirty="0">
                <a:solidFill>
                  <a:srgbClr val="000000"/>
                </a:solidFill>
                <a:effectLst/>
                <a:latin typeface="Times New Roman" panose="02020603050405020304" pitchFamily="18" charset="0"/>
                <a:ea typeface="Times New Roman" panose="02020603050405020304" pitchFamily="18" charset="0"/>
              </a:rPr>
              <a:t>, U., &amp; Upadhayay, M. D. (2020). Wavelet Based Waveform Distortion Measures for Assessment of Denoised EEG Quality with Reference to Noise-Free EEG Signal. </a:t>
            </a:r>
            <a:r>
              <a:rPr lang="es-MX" sz="1000" i="1" dirty="0">
                <a:solidFill>
                  <a:srgbClr val="000000"/>
                </a:solidFill>
                <a:effectLst/>
                <a:latin typeface="Times New Roman" panose="02020603050405020304" pitchFamily="18" charset="0"/>
                <a:ea typeface="Times New Roman" panose="02020603050405020304" pitchFamily="18" charset="0"/>
              </a:rPr>
              <a:t>IEEE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 </a:t>
            </a:r>
            <a:r>
              <a:rPr lang="es-MX" sz="1000" i="1" dirty="0" err="1">
                <a:solidFill>
                  <a:srgbClr val="000000"/>
                </a:solidFill>
                <a:effectLst/>
                <a:latin typeface="Times New Roman" panose="02020603050405020304" pitchFamily="18" charset="0"/>
                <a:ea typeface="Times New Roman" panose="02020603050405020304" pitchFamily="18" charset="0"/>
              </a:rPr>
              <a:t>Letters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27</a:t>
            </a:r>
            <a:r>
              <a:rPr lang="es-MX" sz="1000" dirty="0">
                <a:solidFill>
                  <a:srgbClr val="000000"/>
                </a:solidFill>
                <a:effectLst/>
                <a:latin typeface="Times New Roman" panose="02020603050405020304" pitchFamily="18" charset="0"/>
                <a:ea typeface="Times New Roman" panose="02020603050405020304" pitchFamily="18" charset="0"/>
              </a:rPr>
              <a:t>, 1260–1264. https://doi.org/10.1109/LSP.2020.3006417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Sanei</a:t>
            </a:r>
            <a:r>
              <a:rPr lang="en-US" sz="1000" dirty="0">
                <a:solidFill>
                  <a:srgbClr val="000000"/>
                </a:solidFill>
                <a:effectLst/>
                <a:latin typeface="Times New Roman" panose="02020603050405020304" pitchFamily="18" charset="0"/>
                <a:ea typeface="Times New Roman" panose="02020603050405020304" pitchFamily="18" charset="0"/>
              </a:rPr>
              <a:t>, S., &amp; Chambers, J. A. (2007). </a:t>
            </a:r>
            <a:r>
              <a:rPr lang="es-MX" sz="1000" i="1" dirty="0">
                <a:solidFill>
                  <a:srgbClr val="000000"/>
                </a:solidFill>
                <a:effectLst/>
                <a:latin typeface="Times New Roman" panose="02020603050405020304" pitchFamily="18" charset="0"/>
                <a:ea typeface="Times New Roman" panose="02020603050405020304" pitchFamily="18" charset="0"/>
              </a:rPr>
              <a:t>EEG </a:t>
            </a:r>
            <a:r>
              <a:rPr lang="es-MX" sz="1000" i="1" dirty="0" err="1">
                <a:solidFill>
                  <a:srgbClr val="000000"/>
                </a:solidFill>
                <a:effectLst/>
                <a:latin typeface="Times New Roman" panose="02020603050405020304" pitchFamily="18" charset="0"/>
                <a:ea typeface="Times New Roman" panose="02020603050405020304" pitchFamily="18" charset="0"/>
              </a:rPr>
              <a:t>Signal</a:t>
            </a:r>
            <a:r>
              <a:rPr lang="es-MX" sz="1000" i="1" dirty="0">
                <a:solidFill>
                  <a:srgbClr val="000000"/>
                </a:solidFill>
                <a:effectLst/>
                <a:latin typeface="Times New Roman" panose="02020603050405020304" pitchFamily="18" charset="0"/>
                <a:ea typeface="Times New Roman" panose="02020603050405020304" pitchFamily="18" charset="0"/>
              </a:rPr>
              <a:t> Processing</a:t>
            </a:r>
            <a:r>
              <a:rPr lang="es-MX"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Schlögl</a:t>
            </a:r>
            <a:r>
              <a:rPr lang="en-US" sz="1000" dirty="0">
                <a:solidFill>
                  <a:srgbClr val="000000"/>
                </a:solidFill>
                <a:effectLst/>
                <a:latin typeface="Times New Roman" panose="02020603050405020304" pitchFamily="18" charset="0"/>
                <a:ea typeface="Times New Roman" panose="02020603050405020304" pitchFamily="18" charset="0"/>
              </a:rPr>
              <a:t>, A., </a:t>
            </a:r>
            <a:r>
              <a:rPr lang="en-US" sz="1000" dirty="0" err="1">
                <a:solidFill>
                  <a:srgbClr val="000000"/>
                </a:solidFill>
                <a:effectLst/>
                <a:latin typeface="Times New Roman" panose="02020603050405020304" pitchFamily="18" charset="0"/>
                <a:ea typeface="Times New Roman" panose="02020603050405020304" pitchFamily="18" charset="0"/>
              </a:rPr>
              <a:t>Keinrath</a:t>
            </a:r>
            <a:r>
              <a:rPr lang="en-US" sz="1000" dirty="0">
                <a:solidFill>
                  <a:srgbClr val="000000"/>
                </a:solidFill>
                <a:effectLst/>
                <a:latin typeface="Times New Roman" panose="02020603050405020304" pitchFamily="18" charset="0"/>
                <a:ea typeface="Times New Roman" panose="02020603050405020304" pitchFamily="18" charset="0"/>
              </a:rPr>
              <a:t>, C., Zimmermann, D., Scherer, R., </a:t>
            </a:r>
            <a:r>
              <a:rPr lang="en-US" sz="1000" dirty="0" err="1">
                <a:solidFill>
                  <a:srgbClr val="000000"/>
                </a:solidFill>
                <a:effectLst/>
                <a:latin typeface="Times New Roman" panose="02020603050405020304" pitchFamily="18" charset="0"/>
                <a:ea typeface="Times New Roman" panose="02020603050405020304" pitchFamily="18" charset="0"/>
              </a:rPr>
              <a:t>Leeb</a:t>
            </a:r>
            <a:r>
              <a:rPr lang="en-US" sz="1000" dirty="0">
                <a:solidFill>
                  <a:srgbClr val="000000"/>
                </a:solidFill>
                <a:effectLst/>
                <a:latin typeface="Times New Roman" panose="02020603050405020304" pitchFamily="18" charset="0"/>
                <a:ea typeface="Times New Roman" panose="02020603050405020304" pitchFamily="18" charset="0"/>
              </a:rPr>
              <a:t>, R., &amp; </a:t>
            </a:r>
            <a:r>
              <a:rPr lang="en-US" sz="1000" dirty="0" err="1">
                <a:solidFill>
                  <a:srgbClr val="000000"/>
                </a:solidFill>
                <a:effectLst/>
                <a:latin typeface="Times New Roman" panose="02020603050405020304" pitchFamily="18" charset="0"/>
                <a:ea typeface="Times New Roman" panose="02020603050405020304" pitchFamily="18" charset="0"/>
              </a:rPr>
              <a:t>Pfurtscheller</a:t>
            </a:r>
            <a:r>
              <a:rPr lang="en-US" sz="1000" dirty="0">
                <a:solidFill>
                  <a:srgbClr val="000000"/>
                </a:solidFill>
                <a:effectLst/>
                <a:latin typeface="Times New Roman" panose="02020603050405020304" pitchFamily="18" charset="0"/>
                <a:ea typeface="Times New Roman" panose="02020603050405020304" pitchFamily="18" charset="0"/>
              </a:rPr>
              <a:t>, G. (2007). A fully automated correction method of EOG artifacts in EEG recordings. </a:t>
            </a:r>
            <a:r>
              <a:rPr lang="en-US" sz="1000" i="1" dirty="0">
                <a:solidFill>
                  <a:srgbClr val="000000"/>
                </a:solidFill>
                <a:effectLst/>
                <a:latin typeface="Times New Roman" panose="02020603050405020304" pitchFamily="18" charset="0"/>
                <a:ea typeface="Times New Roman" panose="02020603050405020304" pitchFamily="18" charset="0"/>
              </a:rPr>
              <a:t>Clinical Neurophysiology</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118</a:t>
            </a:r>
            <a:r>
              <a:rPr lang="en-US" sz="1000" dirty="0">
                <a:solidFill>
                  <a:srgbClr val="000000"/>
                </a:solidFill>
                <a:effectLst/>
                <a:latin typeface="Times New Roman" panose="02020603050405020304" pitchFamily="18" charset="0"/>
                <a:ea typeface="Times New Roman" panose="02020603050405020304" pitchFamily="18" charset="0"/>
              </a:rPr>
              <a:t>(1), 98–104. https://doi.org/https://doi.org/10.1016/j.clinph.2006.09.003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Shahbakhti</a:t>
            </a:r>
            <a:r>
              <a:rPr lang="en-US" sz="1000" dirty="0">
                <a:solidFill>
                  <a:srgbClr val="000000"/>
                </a:solidFill>
                <a:effectLst/>
                <a:latin typeface="Times New Roman" panose="02020603050405020304" pitchFamily="18" charset="0"/>
                <a:ea typeface="Times New Roman" panose="02020603050405020304" pitchFamily="18" charset="0"/>
              </a:rPr>
              <a:t>, M. (2020). </a:t>
            </a:r>
            <a:r>
              <a:rPr lang="en-US" sz="1000" i="1" dirty="0">
                <a:solidFill>
                  <a:srgbClr val="000000"/>
                </a:solidFill>
                <a:effectLst/>
                <a:latin typeface="Times New Roman" panose="02020603050405020304" pitchFamily="18" charset="0"/>
                <a:ea typeface="Times New Roman" panose="02020603050405020304" pitchFamily="18" charset="0"/>
              </a:rPr>
              <a:t>Efficient Methods for Electroencephalogram Signal Denoising Master’s Final Degree Project</a:t>
            </a:r>
            <a:r>
              <a:rPr lang="en-US" sz="1000" dirty="0">
                <a:solidFill>
                  <a:srgbClr val="000000"/>
                </a:solidFill>
                <a:effectLst/>
                <a:latin typeface="Times New Roman" panose="02020603050405020304" pitchFamily="18" charset="0"/>
                <a:ea typeface="Times New Roman" panose="02020603050405020304" pitchFamily="18" charset="0"/>
              </a:rPr>
              <a:t>.</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Shen, M., Zou, B., Li, X., Zheng, Y., Li, L., &amp; Zhang, L. (2021). Multi-source signal alignment and efficient multi-dimensional feature classification in the application of EEG-based subject-independent drowsiness detection. </a:t>
            </a:r>
            <a:r>
              <a:rPr lang="en-US" sz="1000" i="1" dirty="0">
                <a:solidFill>
                  <a:srgbClr val="000000"/>
                </a:solidFill>
                <a:effectLst/>
                <a:latin typeface="Times New Roman" panose="02020603050405020304" pitchFamily="18" charset="0"/>
                <a:ea typeface="Times New Roman" panose="02020603050405020304" pitchFamily="18" charset="0"/>
              </a:rPr>
              <a:t>Biomedical Signal Processing and Control</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70</a:t>
            </a:r>
            <a:r>
              <a:rPr lang="en-US" sz="1000" dirty="0">
                <a:solidFill>
                  <a:srgbClr val="000000"/>
                </a:solidFill>
                <a:effectLst/>
                <a:latin typeface="Times New Roman" panose="02020603050405020304" pitchFamily="18" charset="0"/>
                <a:ea typeface="Times New Roman" panose="02020603050405020304" pitchFamily="18" charset="0"/>
              </a:rPr>
              <a:t>. https://doi.org/10.1016/j.bspc.2021.103023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Tandle</a:t>
            </a:r>
            <a:r>
              <a:rPr lang="en-US" sz="1000" dirty="0">
                <a:solidFill>
                  <a:srgbClr val="000000"/>
                </a:solidFill>
                <a:effectLst/>
                <a:latin typeface="Times New Roman" panose="02020603050405020304" pitchFamily="18" charset="0"/>
                <a:ea typeface="Times New Roman" panose="02020603050405020304" pitchFamily="18" charset="0"/>
              </a:rPr>
              <a:t>, A., Bhakti Vedanta Marg Vile Parle, S., -, M., Jog Professor Electronics, N., &amp; </a:t>
            </a:r>
            <a:r>
              <a:rPr lang="en-US" sz="1000" dirty="0" err="1">
                <a:solidFill>
                  <a:srgbClr val="000000"/>
                </a:solidFill>
                <a:effectLst/>
                <a:latin typeface="Times New Roman" panose="02020603050405020304" pitchFamily="18" charset="0"/>
                <a:ea typeface="Times New Roman" panose="02020603050405020304" pitchFamily="18" charset="0"/>
              </a:rPr>
              <a:t>Chheta</a:t>
            </a:r>
            <a:r>
              <a:rPr lang="en-US" sz="1000" dirty="0">
                <a:solidFill>
                  <a:srgbClr val="000000"/>
                </a:solidFill>
                <a:effectLst/>
                <a:latin typeface="Times New Roman" panose="02020603050405020304" pitchFamily="18" charset="0"/>
                <a:ea typeface="Times New Roman" panose="02020603050405020304" pitchFamily="18" charset="0"/>
              </a:rPr>
              <a:t>, M. (2016). Classification of Artefacts in EEG Signal Recordings and EOG Artefact Removal using EOG Subtraction. In </a:t>
            </a:r>
            <a:r>
              <a:rPr lang="en-US" sz="1000" i="1" dirty="0">
                <a:solidFill>
                  <a:srgbClr val="000000"/>
                </a:solidFill>
                <a:effectLst/>
                <a:latin typeface="Times New Roman" panose="02020603050405020304" pitchFamily="18" charset="0"/>
                <a:ea typeface="Times New Roman" panose="02020603050405020304" pitchFamily="18" charset="0"/>
              </a:rPr>
              <a:t>Communications on Applied Electronics (CAE)</a:t>
            </a:r>
            <a:r>
              <a:rPr lang="en-US" sz="1000" dirty="0">
                <a:solidFill>
                  <a:srgbClr val="000000"/>
                </a:solidFill>
                <a:effectLst/>
                <a:latin typeface="Times New Roman" panose="02020603050405020304" pitchFamily="18" charset="0"/>
                <a:ea typeface="Times New Roman" panose="02020603050405020304" pitchFamily="18" charset="0"/>
              </a:rPr>
              <a:t> (Vol. 4, Issue 1). www.caeaccess.org</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3978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86FF8-B08B-14EF-A105-83DA3623EA8E}"/>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6145E6AE-D372-F565-DE0E-0D0DA5493B72}"/>
              </a:ext>
            </a:extLst>
          </p:cNvPr>
          <p:cNvSpPr>
            <a:spLocks noGrp="1"/>
          </p:cNvSpPr>
          <p:nvPr>
            <p:ph type="body" idx="1"/>
          </p:nvPr>
        </p:nvSpPr>
        <p:spPr>
          <a:xfrm>
            <a:off x="243840" y="213360"/>
            <a:ext cx="8636000" cy="4524895"/>
          </a:xfrm>
        </p:spPr>
        <p:txBody>
          <a:bodyPr/>
          <a:lstStyle/>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Tang, X., &amp; Zhang, X. (2020). Conditional adversarial domain adaptation neural network for motor imagery EEG decoding. </a:t>
            </a:r>
            <a:r>
              <a:rPr lang="es-MX" sz="1000" i="1" dirty="0" err="1">
                <a:solidFill>
                  <a:srgbClr val="000000"/>
                </a:solidFill>
                <a:effectLst/>
                <a:latin typeface="Times New Roman" panose="02020603050405020304" pitchFamily="18" charset="0"/>
                <a:ea typeface="Times New Roman" panose="02020603050405020304" pitchFamily="18" charset="0"/>
              </a:rPr>
              <a:t>Entropy</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22</a:t>
            </a:r>
            <a:r>
              <a:rPr lang="es-MX" sz="1000" dirty="0">
                <a:solidFill>
                  <a:srgbClr val="000000"/>
                </a:solidFill>
                <a:effectLst/>
                <a:latin typeface="Times New Roman" panose="02020603050405020304" pitchFamily="18" charset="0"/>
                <a:ea typeface="Times New Roman" panose="02020603050405020304" pitchFamily="18" charset="0"/>
              </a:rPr>
              <a:t>(1), 96. https://doi.org/10.3390/e22010096</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Taran, S., &amp; Bajaj, V. (2019). Emotion recognition from single-channel EEG signals using a two-stage correlation and instantaneous frequency-based filtering method. </a:t>
            </a:r>
            <a:r>
              <a:rPr lang="en-US" sz="1000" i="1" dirty="0">
                <a:solidFill>
                  <a:srgbClr val="000000"/>
                </a:solidFill>
                <a:effectLst/>
                <a:latin typeface="Times New Roman" panose="02020603050405020304" pitchFamily="18" charset="0"/>
                <a:ea typeface="Times New Roman" panose="02020603050405020304" pitchFamily="18" charset="0"/>
              </a:rPr>
              <a:t>Computer Methods and Programs in Biomedicine</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173</a:t>
            </a:r>
            <a:r>
              <a:rPr lang="en-US" sz="1000" dirty="0">
                <a:solidFill>
                  <a:srgbClr val="000000"/>
                </a:solidFill>
                <a:effectLst/>
                <a:latin typeface="Times New Roman" panose="02020603050405020304" pitchFamily="18" charset="0"/>
                <a:ea typeface="Times New Roman" panose="02020603050405020304" pitchFamily="18" charset="0"/>
              </a:rPr>
              <a:t>, 157–165. https://doi.org/10.1016/j.cmpb.2019.03.015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Walters-Williams, J., &amp; Li, Y. (2011). A New Approach to Denoising EEG Signals-Merger of Translation Invariant Wavelet and ICA. </a:t>
            </a:r>
            <a:r>
              <a:rPr lang="es-MX" sz="1000" dirty="0">
                <a:solidFill>
                  <a:srgbClr val="000000"/>
                </a:solidFill>
                <a:effectLst/>
                <a:latin typeface="Times New Roman" panose="02020603050405020304" pitchFamily="18" charset="0"/>
                <a:ea typeface="Times New Roman" panose="02020603050405020304" pitchFamily="18" charset="0"/>
              </a:rPr>
              <a:t>In </a:t>
            </a:r>
            <a:r>
              <a:rPr lang="es-MX" sz="1000" i="1" dirty="0">
                <a:solidFill>
                  <a:srgbClr val="000000"/>
                </a:solidFill>
                <a:effectLst/>
                <a:latin typeface="Times New Roman" panose="02020603050405020304" pitchFamily="18" charset="0"/>
                <a:ea typeface="Times New Roman" panose="02020603050405020304" pitchFamily="18" charset="0"/>
              </a:rPr>
              <a:t>International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Biometrics</a:t>
            </a:r>
            <a:r>
              <a:rPr lang="es-MX" sz="1000" i="1" dirty="0">
                <a:solidFill>
                  <a:srgbClr val="000000"/>
                </a:solidFill>
                <a:effectLst/>
                <a:latin typeface="Times New Roman" panose="02020603050405020304" pitchFamily="18" charset="0"/>
                <a:ea typeface="Times New Roman" panose="02020603050405020304" pitchFamily="18" charset="0"/>
              </a:rPr>
              <a:t> and </a:t>
            </a:r>
            <a:r>
              <a:rPr lang="es-MX" sz="1000" i="1" dirty="0" err="1">
                <a:solidFill>
                  <a:srgbClr val="000000"/>
                </a:solidFill>
                <a:effectLst/>
                <a:latin typeface="Times New Roman" panose="02020603050405020304" pitchFamily="18" charset="0"/>
                <a:ea typeface="Times New Roman" panose="02020603050405020304" pitchFamily="18" charset="0"/>
              </a:rPr>
              <a:t>Bioinformatics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dirty="0" err="1">
                <a:solidFill>
                  <a:srgbClr val="000000"/>
                </a:solidFill>
                <a:effectLst/>
                <a:latin typeface="Times New Roman" panose="02020603050405020304" pitchFamily="18" charset="0"/>
                <a:ea typeface="Times New Roman" panose="02020603050405020304" pitchFamily="18" charset="0"/>
              </a:rPr>
              <a:t>Issue</a:t>
            </a:r>
            <a:r>
              <a:rPr lang="es-MX" sz="1000" dirty="0">
                <a:solidFill>
                  <a:srgbClr val="000000"/>
                </a:solidFill>
                <a:effectLst/>
                <a:latin typeface="Times New Roman" panose="02020603050405020304" pitchFamily="18" charset="0"/>
                <a:ea typeface="Times New Roman" panose="02020603050405020304" pitchFamily="18" charset="0"/>
              </a:rPr>
              <a:t> 5).</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Wang, K., Gou, C., Duan, Y., Lin, Y., Zheng, X., &amp; Wang, F.-Y. (2017). Generative adversarial networks: introduction and outlook. </a:t>
            </a:r>
            <a:r>
              <a:rPr lang="en-US" sz="1000" i="1" dirty="0">
                <a:solidFill>
                  <a:srgbClr val="000000"/>
                </a:solidFill>
                <a:effectLst/>
                <a:latin typeface="Times New Roman" panose="02020603050405020304" pitchFamily="18" charset="0"/>
                <a:ea typeface="Times New Roman" panose="02020603050405020304" pitchFamily="18" charset="0"/>
              </a:rPr>
              <a:t>IEEE/CAA Journal of </a:t>
            </a:r>
            <a:r>
              <a:rPr lang="en-US" sz="1000" i="1" dirty="0" err="1">
                <a:solidFill>
                  <a:srgbClr val="000000"/>
                </a:solidFill>
                <a:effectLst/>
                <a:latin typeface="Times New Roman" panose="02020603050405020304" pitchFamily="18" charset="0"/>
                <a:ea typeface="Times New Roman" panose="02020603050405020304" pitchFamily="18" charset="0"/>
              </a:rPr>
              <a:t>Automatica</a:t>
            </a:r>
            <a:r>
              <a:rPr lang="en-US" sz="1000" i="1" dirty="0">
                <a:solidFill>
                  <a:srgbClr val="000000"/>
                </a:solidFill>
                <a:effectLst/>
                <a:latin typeface="Times New Roman" panose="02020603050405020304" pitchFamily="18" charset="0"/>
                <a:ea typeface="Times New Roman" panose="02020603050405020304" pitchFamily="18" charset="0"/>
              </a:rPr>
              <a:t> Sinica</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4</a:t>
            </a:r>
            <a:r>
              <a:rPr lang="en-US" sz="1000" dirty="0">
                <a:solidFill>
                  <a:srgbClr val="000000"/>
                </a:solidFill>
                <a:effectLst/>
                <a:latin typeface="Times New Roman" panose="02020603050405020304" pitchFamily="18" charset="0"/>
                <a:ea typeface="Times New Roman" panose="02020603050405020304" pitchFamily="18" charset="0"/>
              </a:rPr>
              <a:t>(4), 588–598. https://doi.org/10.1109/JAS.2017.7510583</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err="1">
                <a:solidFill>
                  <a:srgbClr val="000000"/>
                </a:solidFill>
                <a:effectLst/>
                <a:latin typeface="Times New Roman" panose="02020603050405020304" pitchFamily="18" charset="0"/>
                <a:ea typeface="Times New Roman" panose="02020603050405020304" pitchFamily="18" charset="0"/>
              </a:rPr>
              <a:t>Wilroth</a:t>
            </a:r>
            <a:r>
              <a:rPr lang="en-US" sz="1000" dirty="0">
                <a:solidFill>
                  <a:srgbClr val="000000"/>
                </a:solidFill>
                <a:effectLst/>
                <a:latin typeface="Times New Roman" panose="02020603050405020304" pitchFamily="18" charset="0"/>
                <a:ea typeface="Times New Roman" panose="02020603050405020304" pitchFamily="18" charset="0"/>
              </a:rPr>
              <a:t>, J., </a:t>
            </a:r>
            <a:r>
              <a:rPr lang="en-US" sz="1000" dirty="0" err="1">
                <a:solidFill>
                  <a:srgbClr val="000000"/>
                </a:solidFill>
                <a:effectLst/>
                <a:latin typeface="Times New Roman" panose="02020603050405020304" pitchFamily="18" charset="0"/>
                <a:ea typeface="Times New Roman" panose="02020603050405020304" pitchFamily="18" charset="0"/>
              </a:rPr>
              <a:t>Bernhardsson</a:t>
            </a:r>
            <a:r>
              <a:rPr lang="en-US" sz="1000" dirty="0">
                <a:solidFill>
                  <a:srgbClr val="000000"/>
                </a:solidFill>
                <a:effectLst/>
                <a:latin typeface="Times New Roman" panose="02020603050405020304" pitchFamily="18" charset="0"/>
                <a:ea typeface="Times New Roman" panose="02020603050405020304" pitchFamily="18" charset="0"/>
              </a:rPr>
              <a:t>, B., </a:t>
            </a:r>
            <a:r>
              <a:rPr lang="en-US" sz="1000" dirty="0" err="1">
                <a:solidFill>
                  <a:srgbClr val="000000"/>
                </a:solidFill>
                <a:effectLst/>
                <a:latin typeface="Times New Roman" panose="02020603050405020304" pitchFamily="18" charset="0"/>
                <a:ea typeface="Times New Roman" panose="02020603050405020304" pitchFamily="18" charset="0"/>
              </a:rPr>
              <a:t>Heskebeck</a:t>
            </a:r>
            <a:r>
              <a:rPr lang="en-US" sz="1000" dirty="0">
                <a:solidFill>
                  <a:srgbClr val="000000"/>
                </a:solidFill>
                <a:effectLst/>
                <a:latin typeface="Times New Roman" panose="02020603050405020304" pitchFamily="18" charset="0"/>
                <a:ea typeface="Times New Roman" panose="02020603050405020304" pitchFamily="18" charset="0"/>
              </a:rPr>
              <a:t>, F., Skoglund, M. A., </a:t>
            </a:r>
            <a:r>
              <a:rPr lang="en-US" sz="1000" dirty="0" err="1">
                <a:solidFill>
                  <a:srgbClr val="000000"/>
                </a:solidFill>
                <a:effectLst/>
                <a:latin typeface="Times New Roman" panose="02020603050405020304" pitchFamily="18" charset="0"/>
                <a:ea typeface="Times New Roman" panose="02020603050405020304" pitchFamily="18" charset="0"/>
              </a:rPr>
              <a:t>Bergeling</a:t>
            </a:r>
            <a:r>
              <a:rPr lang="en-US" sz="1000" dirty="0">
                <a:solidFill>
                  <a:srgbClr val="000000"/>
                </a:solidFill>
                <a:effectLst/>
                <a:latin typeface="Times New Roman" panose="02020603050405020304" pitchFamily="18" charset="0"/>
                <a:ea typeface="Times New Roman" panose="02020603050405020304" pitchFamily="18" charset="0"/>
              </a:rPr>
              <a:t>, C., &amp; </a:t>
            </a:r>
            <a:r>
              <a:rPr lang="en-US" sz="1000" dirty="0" err="1">
                <a:solidFill>
                  <a:srgbClr val="000000"/>
                </a:solidFill>
                <a:effectLst/>
                <a:latin typeface="Times New Roman" panose="02020603050405020304" pitchFamily="18" charset="0"/>
                <a:ea typeface="Times New Roman" panose="02020603050405020304" pitchFamily="18" charset="0"/>
              </a:rPr>
              <a:t>Alickovic</a:t>
            </a:r>
            <a:r>
              <a:rPr lang="en-US" sz="1000" dirty="0">
                <a:solidFill>
                  <a:srgbClr val="000000"/>
                </a:solidFill>
                <a:effectLst/>
                <a:latin typeface="Times New Roman" panose="02020603050405020304" pitchFamily="18" charset="0"/>
                <a:ea typeface="Times New Roman" panose="02020603050405020304" pitchFamily="18" charset="0"/>
              </a:rPr>
              <a:t>, E. (2023). Improving EEG-based decoding of the locus of auditory attention through domain adaptation.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20</a:t>
            </a:r>
            <a:r>
              <a:rPr lang="es-MX" sz="1000" dirty="0">
                <a:solidFill>
                  <a:srgbClr val="000000"/>
                </a:solidFill>
                <a:effectLst/>
                <a:latin typeface="Times New Roman" panose="02020603050405020304" pitchFamily="18" charset="0"/>
                <a:ea typeface="Times New Roman" panose="02020603050405020304" pitchFamily="18" charset="0"/>
              </a:rPr>
              <a:t>(6). https://doi.org/10.1088/1741-2552/ad0e7b</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a:solidFill>
                  <a:srgbClr val="000000"/>
                </a:solidFill>
                <a:effectLst/>
                <a:latin typeface="Times New Roman" panose="02020603050405020304" pitchFamily="18" charset="0"/>
                <a:ea typeface="Times New Roman" panose="02020603050405020304" pitchFamily="18" charset="0"/>
              </a:rPr>
              <a:t>Wu, W., Ma, L., </a:t>
            </a:r>
            <a:r>
              <a:rPr lang="es-MX" sz="1000" dirty="0" err="1">
                <a:solidFill>
                  <a:srgbClr val="000000"/>
                </a:solidFill>
                <a:effectLst/>
                <a:latin typeface="Times New Roman" panose="02020603050405020304" pitchFamily="18" charset="0"/>
                <a:ea typeface="Times New Roman" panose="02020603050405020304" pitchFamily="18" charset="0"/>
              </a:rPr>
              <a:t>Lian</a:t>
            </a:r>
            <a:r>
              <a:rPr lang="es-MX" sz="1000" dirty="0">
                <a:solidFill>
                  <a:srgbClr val="000000"/>
                </a:solidFill>
                <a:effectLst/>
                <a:latin typeface="Times New Roman" panose="02020603050405020304" pitchFamily="18" charset="0"/>
                <a:ea typeface="Times New Roman" panose="02020603050405020304" pitchFamily="18" charset="0"/>
              </a:rPr>
              <a:t>, B., </a:t>
            </a:r>
            <a:r>
              <a:rPr lang="es-MX" sz="1000" dirty="0" err="1">
                <a:solidFill>
                  <a:srgbClr val="000000"/>
                </a:solidFill>
                <a:effectLst/>
                <a:latin typeface="Times New Roman" panose="02020603050405020304" pitchFamily="18" charset="0"/>
                <a:ea typeface="Times New Roman" panose="02020603050405020304" pitchFamily="18" charset="0"/>
              </a:rPr>
              <a:t>Cai</a:t>
            </a:r>
            <a:r>
              <a:rPr lang="es-MX" sz="1000" dirty="0">
                <a:solidFill>
                  <a:srgbClr val="000000"/>
                </a:solidFill>
                <a:effectLst/>
                <a:latin typeface="Times New Roman" panose="02020603050405020304" pitchFamily="18" charset="0"/>
                <a:ea typeface="Times New Roman" panose="02020603050405020304" pitchFamily="18" charset="0"/>
              </a:rPr>
              <a:t>, W., &amp; Zhao, X. (2022). </a:t>
            </a:r>
            <a:r>
              <a:rPr lang="en-US" sz="1000" dirty="0">
                <a:solidFill>
                  <a:srgbClr val="000000"/>
                </a:solidFill>
                <a:effectLst/>
                <a:latin typeface="Times New Roman" panose="02020603050405020304" pitchFamily="18" charset="0"/>
                <a:ea typeface="Times New Roman" panose="02020603050405020304" pitchFamily="18" charset="0"/>
              </a:rPr>
              <a:t>Few-Electrode EEG from the Wearable Devices Using Domain Adaptation for Depression Detection. </a:t>
            </a:r>
            <a:r>
              <a:rPr lang="es-MX" sz="1000" i="1" dirty="0" err="1">
                <a:solidFill>
                  <a:srgbClr val="000000"/>
                </a:solidFill>
                <a:effectLst/>
                <a:latin typeface="Times New Roman" panose="02020603050405020304" pitchFamily="18" charset="0"/>
                <a:ea typeface="Times New Roman" panose="02020603050405020304" pitchFamily="18" charset="0"/>
              </a:rPr>
              <a:t>Biosensors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12</a:t>
            </a:r>
            <a:r>
              <a:rPr lang="es-MX" sz="1000" dirty="0">
                <a:solidFill>
                  <a:srgbClr val="000000"/>
                </a:solidFill>
                <a:effectLst/>
                <a:latin typeface="Times New Roman" panose="02020603050405020304" pitchFamily="18" charset="0"/>
                <a:ea typeface="Times New Roman" panose="02020603050405020304" pitchFamily="18" charset="0"/>
              </a:rPr>
              <a:t>(12). https://doi.org/10.3390/bios12121087</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Yadav</a:t>
            </a:r>
            <a:r>
              <a:rPr lang="es-MX" sz="1000" dirty="0">
                <a:solidFill>
                  <a:srgbClr val="000000"/>
                </a:solidFill>
                <a:effectLst/>
                <a:latin typeface="Times New Roman" panose="02020603050405020304" pitchFamily="18" charset="0"/>
                <a:ea typeface="Times New Roman" panose="02020603050405020304" pitchFamily="18" charset="0"/>
              </a:rPr>
              <a:t>, D., </a:t>
            </a:r>
            <a:r>
              <a:rPr lang="es-MX" sz="1000" dirty="0" err="1">
                <a:solidFill>
                  <a:srgbClr val="000000"/>
                </a:solidFill>
                <a:effectLst/>
                <a:latin typeface="Times New Roman" panose="02020603050405020304" pitchFamily="18" charset="0"/>
                <a:ea typeface="Times New Roman" panose="02020603050405020304" pitchFamily="18" charset="0"/>
              </a:rPr>
              <a:t>Yadav</a:t>
            </a:r>
            <a:r>
              <a:rPr lang="es-MX" sz="1000" dirty="0">
                <a:solidFill>
                  <a:srgbClr val="000000"/>
                </a:solidFill>
                <a:effectLst/>
                <a:latin typeface="Times New Roman" panose="02020603050405020304" pitchFamily="18" charset="0"/>
                <a:ea typeface="Times New Roman" panose="02020603050405020304" pitchFamily="18" charset="0"/>
              </a:rPr>
              <a:t>, S., &amp; </a:t>
            </a:r>
            <a:r>
              <a:rPr lang="es-MX" sz="1000" dirty="0" err="1">
                <a:solidFill>
                  <a:srgbClr val="000000"/>
                </a:solidFill>
                <a:effectLst/>
                <a:latin typeface="Times New Roman" panose="02020603050405020304" pitchFamily="18" charset="0"/>
                <a:ea typeface="Times New Roman" panose="02020603050405020304" pitchFamily="18" charset="0"/>
              </a:rPr>
              <a:t>Veer</a:t>
            </a:r>
            <a:r>
              <a:rPr lang="es-MX" sz="1000" dirty="0">
                <a:solidFill>
                  <a:srgbClr val="000000"/>
                </a:solidFill>
                <a:effectLst/>
                <a:latin typeface="Times New Roman" panose="02020603050405020304" pitchFamily="18" charset="0"/>
                <a:ea typeface="Times New Roman" panose="02020603050405020304" pitchFamily="18" charset="0"/>
              </a:rPr>
              <a:t>, K. (2020). </a:t>
            </a:r>
            <a:r>
              <a:rPr lang="en-US" sz="1000" dirty="0">
                <a:solidFill>
                  <a:srgbClr val="000000"/>
                </a:solidFill>
                <a:effectLst/>
                <a:latin typeface="Times New Roman" panose="02020603050405020304" pitchFamily="18" charset="0"/>
                <a:ea typeface="Times New Roman" panose="02020603050405020304" pitchFamily="18" charset="0"/>
              </a:rPr>
              <a:t>A comprehensive assessment of Brain Computer Interfaces: Recent trends and challenges. In </a:t>
            </a:r>
            <a:r>
              <a:rPr lang="en-US" sz="1000" i="1" dirty="0">
                <a:solidFill>
                  <a:srgbClr val="000000"/>
                </a:solidFill>
                <a:effectLst/>
                <a:latin typeface="Times New Roman" panose="02020603050405020304" pitchFamily="18" charset="0"/>
                <a:ea typeface="Times New Roman" panose="02020603050405020304" pitchFamily="18" charset="0"/>
              </a:rPr>
              <a:t>Journal of Neuroscience Methods</a:t>
            </a:r>
            <a:r>
              <a:rPr lang="en-US" sz="1000" dirty="0">
                <a:solidFill>
                  <a:srgbClr val="000000"/>
                </a:solidFill>
                <a:effectLst/>
                <a:latin typeface="Times New Roman" panose="02020603050405020304" pitchFamily="18" charset="0"/>
                <a:ea typeface="Times New Roman" panose="02020603050405020304" pitchFamily="18" charset="0"/>
              </a:rPr>
              <a:t> (Vol. 346). Elsevier B.V. https://doi.org/10.1016/j.jneumeth.2020.108918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Yao, Y., Plested, J., Gedeon, T., Liu, Y., &amp; Wang, Z. (n.d.). </a:t>
            </a:r>
            <a:r>
              <a:rPr lang="en-US" sz="1000" i="1" dirty="0">
                <a:solidFill>
                  <a:srgbClr val="000000"/>
                </a:solidFill>
                <a:effectLst/>
                <a:latin typeface="Times New Roman" panose="02020603050405020304" pitchFamily="18" charset="0"/>
                <a:ea typeface="Times New Roman" panose="02020603050405020304" pitchFamily="18" charset="0"/>
              </a:rPr>
              <a:t>Improved Techniques for Building EEG Feature Filters</a:t>
            </a:r>
            <a:r>
              <a:rPr lang="en-US" sz="1000" dirty="0">
                <a:solidFill>
                  <a:srgbClr val="000000"/>
                </a:solidFill>
                <a:effectLst/>
                <a:latin typeface="Times New Roman" panose="02020603050405020304" pitchFamily="18" charset="0"/>
                <a:ea typeface="Times New Roman" panose="02020603050405020304" pitchFamily="18" charset="0"/>
              </a:rPr>
              <a:t>. http://www.ieee.org/publications</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s-MX" sz="1000" dirty="0" err="1">
                <a:solidFill>
                  <a:srgbClr val="000000"/>
                </a:solidFill>
                <a:effectLst/>
                <a:latin typeface="Times New Roman" panose="02020603050405020304" pitchFamily="18" charset="0"/>
                <a:ea typeface="Times New Roman" panose="02020603050405020304" pitchFamily="18" charset="0"/>
              </a:rPr>
              <a:t>Yu</a:t>
            </a:r>
            <a:r>
              <a:rPr lang="es-MX" sz="1000" dirty="0">
                <a:solidFill>
                  <a:srgbClr val="000000"/>
                </a:solidFill>
                <a:effectLst/>
                <a:latin typeface="Times New Roman" panose="02020603050405020304" pitchFamily="18" charset="0"/>
                <a:ea typeface="Times New Roman" panose="02020603050405020304" pitchFamily="18" charset="0"/>
              </a:rPr>
              <a:t>, J., Li, C., Lou, K., Wei, C., &amp; Liu, Q. (2022). </a:t>
            </a:r>
            <a:r>
              <a:rPr lang="en-US" sz="1000" dirty="0">
                <a:solidFill>
                  <a:srgbClr val="000000"/>
                </a:solidFill>
                <a:effectLst/>
                <a:latin typeface="Times New Roman" panose="02020603050405020304" pitchFamily="18" charset="0"/>
                <a:ea typeface="Times New Roman" panose="02020603050405020304" pitchFamily="18" charset="0"/>
              </a:rPr>
              <a:t>Embedding decomposition for artifacts removal in EEG signals.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19</a:t>
            </a:r>
            <a:r>
              <a:rPr lang="es-MX" sz="1000" dirty="0">
                <a:solidFill>
                  <a:srgbClr val="000000"/>
                </a:solidFill>
                <a:effectLst/>
                <a:latin typeface="Times New Roman" panose="02020603050405020304" pitchFamily="18" charset="0"/>
                <a:ea typeface="Times New Roman" panose="02020603050405020304" pitchFamily="18" charset="0"/>
              </a:rPr>
              <a:t>(2). https://doi.org/10.1088/1741-2552/ac63eb</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H., Wei, C., Zhao, M., Liu, Q., &amp; Wu, H. (2021). A novel convolutional neural network model to remove muscle artifacts from </a:t>
            </a:r>
            <a:r>
              <a:rPr lang="en-US" sz="1000" dirty="0" err="1">
                <a:solidFill>
                  <a:srgbClr val="000000"/>
                </a:solidFill>
                <a:effectLst/>
                <a:latin typeface="Times New Roman" panose="02020603050405020304" pitchFamily="18" charset="0"/>
                <a:ea typeface="Times New Roman" panose="02020603050405020304" pitchFamily="18" charset="0"/>
              </a:rPr>
              <a:t>eeg</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ICASSP, IEEE International Conference on Acoustics, Speech and Signal Processing - Proceedings</a:t>
            </a:r>
            <a:r>
              <a:rPr lang="en-US" sz="1000" dirty="0">
                <a:solidFill>
                  <a:srgbClr val="000000"/>
                </a:solidFill>
                <a:effectLst/>
                <a:latin typeface="Times New Roman" panose="02020603050405020304" pitchFamily="18" charset="0"/>
                <a:ea typeface="Times New Roman" panose="02020603050405020304" pitchFamily="18" charset="0"/>
              </a:rPr>
              <a:t>, </a:t>
            </a:r>
            <a:r>
              <a:rPr lang="en-US" sz="1000" i="1" dirty="0">
                <a:solidFill>
                  <a:srgbClr val="000000"/>
                </a:solidFill>
                <a:effectLst/>
                <a:latin typeface="Times New Roman" panose="02020603050405020304" pitchFamily="18" charset="0"/>
                <a:ea typeface="Times New Roman" panose="02020603050405020304" pitchFamily="18" charset="0"/>
              </a:rPr>
              <a:t>2021-June</a:t>
            </a:r>
            <a:r>
              <a:rPr lang="en-US" sz="1000" dirty="0">
                <a:solidFill>
                  <a:srgbClr val="000000"/>
                </a:solidFill>
                <a:effectLst/>
                <a:latin typeface="Times New Roman" panose="02020603050405020304" pitchFamily="18" charset="0"/>
                <a:ea typeface="Times New Roman" panose="02020603050405020304" pitchFamily="18" charset="0"/>
              </a:rPr>
              <a:t>, 1265–1269. https://doi.org/10.1109/ICASSP39728.2021.9414228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H., Zhao, M., Wei, C., </a:t>
            </a:r>
            <a:r>
              <a:rPr lang="en-US" sz="1000" dirty="0" err="1">
                <a:solidFill>
                  <a:srgbClr val="000000"/>
                </a:solidFill>
                <a:effectLst/>
                <a:latin typeface="Times New Roman" panose="02020603050405020304" pitchFamily="18" charset="0"/>
                <a:ea typeface="Times New Roman" panose="02020603050405020304" pitchFamily="18" charset="0"/>
              </a:rPr>
              <a:t>Mantini</a:t>
            </a:r>
            <a:r>
              <a:rPr lang="en-US" sz="1000" dirty="0">
                <a:solidFill>
                  <a:srgbClr val="000000"/>
                </a:solidFill>
                <a:effectLst/>
                <a:latin typeface="Times New Roman" panose="02020603050405020304" pitchFamily="18" charset="0"/>
                <a:ea typeface="Times New Roman" panose="02020603050405020304" pitchFamily="18" charset="0"/>
              </a:rPr>
              <a:t>, D., Li, Z., &amp; Liu, Q. (2021a). </a:t>
            </a:r>
            <a:r>
              <a:rPr lang="en-US" sz="1000" dirty="0" err="1">
                <a:solidFill>
                  <a:srgbClr val="000000"/>
                </a:solidFill>
                <a:effectLst/>
                <a:latin typeface="Times New Roman" panose="02020603050405020304" pitchFamily="18" charset="0"/>
                <a:ea typeface="Times New Roman" panose="02020603050405020304" pitchFamily="18" charset="0"/>
              </a:rPr>
              <a:t>EEGdenoiseNet</a:t>
            </a:r>
            <a:r>
              <a:rPr lang="en-US" sz="1000" dirty="0">
                <a:solidFill>
                  <a:srgbClr val="000000"/>
                </a:solidFill>
                <a:effectLst/>
                <a:latin typeface="Times New Roman" panose="02020603050405020304" pitchFamily="18" charset="0"/>
                <a:ea typeface="Times New Roman" panose="02020603050405020304" pitchFamily="18" charset="0"/>
              </a:rPr>
              <a:t>: A benchmark dataset for deep learning solutions of EEG denoising. </a:t>
            </a:r>
            <a:r>
              <a:rPr lang="es-MX" sz="1000" i="1" dirty="0" err="1">
                <a:solidFill>
                  <a:srgbClr val="000000"/>
                </a:solidFill>
                <a:effectLst/>
                <a:latin typeface="Times New Roman" panose="02020603050405020304" pitchFamily="18" charset="0"/>
                <a:ea typeface="Times New Roman" panose="02020603050405020304" pitchFamily="18" charset="0"/>
              </a:rPr>
              <a:t>Journal</a:t>
            </a:r>
            <a:r>
              <a:rPr lang="es-MX" sz="1000" i="1" dirty="0">
                <a:solidFill>
                  <a:srgbClr val="000000"/>
                </a:solidFill>
                <a:effectLst/>
                <a:latin typeface="Times New Roman" panose="02020603050405020304" pitchFamily="18" charset="0"/>
                <a:ea typeface="Times New Roman" panose="02020603050405020304" pitchFamily="18" charset="0"/>
              </a:rPr>
              <a:t> </a:t>
            </a:r>
            <a:r>
              <a:rPr lang="es-MX" sz="1000" i="1" dirty="0" err="1">
                <a:solidFill>
                  <a:srgbClr val="000000"/>
                </a:solidFill>
                <a:effectLst/>
                <a:latin typeface="Times New Roman" panose="02020603050405020304" pitchFamily="18" charset="0"/>
                <a:ea typeface="Times New Roman" panose="02020603050405020304" pitchFamily="18" charset="0"/>
              </a:rPr>
              <a:t>of</a:t>
            </a:r>
            <a:r>
              <a:rPr lang="es-MX" sz="1000" i="1" dirty="0">
                <a:solidFill>
                  <a:srgbClr val="000000"/>
                </a:solidFill>
                <a:effectLst/>
                <a:latin typeface="Times New Roman" panose="02020603050405020304" pitchFamily="18" charset="0"/>
                <a:ea typeface="Times New Roman" panose="02020603050405020304" pitchFamily="18" charset="0"/>
              </a:rPr>
              <a:t> Neural </a:t>
            </a:r>
            <a:r>
              <a:rPr lang="es-MX" sz="1000" i="1" dirty="0" err="1">
                <a:solidFill>
                  <a:srgbClr val="000000"/>
                </a:solidFill>
                <a:effectLst/>
                <a:latin typeface="Times New Roman" panose="02020603050405020304" pitchFamily="18" charset="0"/>
                <a:ea typeface="Times New Roman" panose="02020603050405020304" pitchFamily="18" charset="0"/>
              </a:rPr>
              <a:t>Engineering</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18</a:t>
            </a:r>
            <a:r>
              <a:rPr lang="es-MX" sz="1000" dirty="0">
                <a:solidFill>
                  <a:srgbClr val="000000"/>
                </a:solidFill>
                <a:effectLst/>
                <a:latin typeface="Times New Roman" panose="02020603050405020304" pitchFamily="18" charset="0"/>
                <a:ea typeface="Times New Roman" panose="02020603050405020304" pitchFamily="18" charset="0"/>
              </a:rPr>
              <a:t>(5). https://doi.org/10.1088/1741-2552/ac2bf8</a:t>
            </a:r>
            <a:endParaRPr lang="es-MX" sz="1000" dirty="0">
              <a:effectLst/>
              <a:latin typeface="Times New Roman" panose="02020603050405020304" pitchFamily="18" charset="0"/>
              <a:ea typeface="Times New Roman" panose="02020603050405020304" pitchFamily="18" charset="0"/>
            </a:endParaRPr>
          </a:p>
          <a:p>
            <a:pPr marL="342900" indent="-342900" algn="just"/>
            <a:r>
              <a:rPr lang="en-US" sz="1000" dirty="0">
                <a:solidFill>
                  <a:srgbClr val="000000"/>
                </a:solidFill>
                <a:effectLst/>
                <a:latin typeface="Times New Roman" panose="02020603050405020304" pitchFamily="18" charset="0"/>
                <a:ea typeface="Times New Roman" panose="02020603050405020304" pitchFamily="18" charset="0"/>
              </a:rPr>
              <a:t>Zhang, Z., Yu, X., Rong, X., &amp; Iwata, M. (2022b). A Novel Multimodule Neural Network for EEG Denoising. </a:t>
            </a:r>
            <a:r>
              <a:rPr lang="es-MX" sz="1000" i="1" dirty="0">
                <a:solidFill>
                  <a:srgbClr val="000000"/>
                </a:solidFill>
                <a:effectLst/>
                <a:latin typeface="Times New Roman" panose="02020603050405020304" pitchFamily="18" charset="0"/>
                <a:ea typeface="Times New Roman" panose="02020603050405020304" pitchFamily="18" charset="0"/>
              </a:rPr>
              <a:t>IEEE Access</a:t>
            </a:r>
            <a:r>
              <a:rPr lang="es-MX" sz="1000" dirty="0">
                <a:solidFill>
                  <a:srgbClr val="000000"/>
                </a:solidFill>
                <a:effectLst/>
                <a:latin typeface="Times New Roman" panose="02020603050405020304" pitchFamily="18" charset="0"/>
                <a:ea typeface="Times New Roman" panose="02020603050405020304" pitchFamily="18" charset="0"/>
              </a:rPr>
              <a:t>, </a:t>
            </a:r>
            <a:r>
              <a:rPr lang="es-MX" sz="1000" i="1" dirty="0">
                <a:solidFill>
                  <a:srgbClr val="000000"/>
                </a:solidFill>
                <a:effectLst/>
                <a:latin typeface="Times New Roman" panose="02020603050405020304" pitchFamily="18" charset="0"/>
                <a:ea typeface="Times New Roman" panose="02020603050405020304" pitchFamily="18" charset="0"/>
              </a:rPr>
              <a:t>10</a:t>
            </a:r>
            <a:r>
              <a:rPr lang="es-MX" sz="1000" dirty="0">
                <a:solidFill>
                  <a:srgbClr val="000000"/>
                </a:solidFill>
                <a:effectLst/>
                <a:latin typeface="Times New Roman" panose="02020603050405020304" pitchFamily="18" charset="0"/>
                <a:ea typeface="Times New Roman" panose="02020603050405020304" pitchFamily="18" charset="0"/>
              </a:rPr>
              <a:t>, 49528–49541. https://doi.org/10.1109/ACCESS.2022.3173261</a:t>
            </a:r>
            <a:endParaRPr lang="es-MX"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4831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CCB71-3C3D-5720-9175-0C7855CA9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ED393-BC48-6581-C69F-6301D4FB779B}"/>
              </a:ext>
            </a:extLst>
          </p:cNvPr>
          <p:cNvSpPr>
            <a:spLocks noGrp="1"/>
          </p:cNvSpPr>
          <p:nvPr>
            <p:ph type="title"/>
          </p:nvPr>
        </p:nvSpPr>
        <p:spPr>
          <a:xfrm>
            <a:off x="720000" y="254525"/>
            <a:ext cx="7704000" cy="572700"/>
          </a:xfrm>
        </p:spPr>
        <p:txBody>
          <a:bodyPr/>
          <a:lstStyle/>
          <a:p>
            <a:pPr algn="ctr"/>
            <a:r>
              <a:rPr lang="es-MX" b="1" noProof="0" dirty="0"/>
              <a:t>¿QUÉ ES UNA SEÑAL EEG?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E35FB4F4-EF14-A85C-C469-8FB6E87F10E5}"/>
                  </a:ext>
                </a:extLst>
              </p:cNvPr>
              <p:cNvSpPr>
                <a:spLocks noGrp="1"/>
              </p:cNvSpPr>
              <p:nvPr>
                <p:ph type="body" idx="1"/>
              </p:nvPr>
            </p:nvSpPr>
            <p:spPr>
              <a:xfrm>
                <a:off x="720000" y="771623"/>
                <a:ext cx="7704000" cy="1250664"/>
              </a:xfrm>
            </p:spPr>
            <p:txBody>
              <a:bodyPr/>
              <a:lstStyle/>
              <a:p>
                <a:pPr marL="0" indent="0" algn="just">
                  <a:buNone/>
                </a:pPr>
                <a:r>
                  <a:rPr lang="es-MX" sz="1500" dirty="0">
                    <a:latin typeface="Times New Roman" panose="02020603050405020304" pitchFamily="18" charset="0"/>
                    <a:cs typeface="Times New Roman" panose="02020603050405020304" pitchFamily="18" charset="0"/>
                  </a:rPr>
                  <a:t>Las ondas registradas reflejan la actividad eléctrica cortical cuya intensidad se mide en microvoltios </a:t>
                </a:r>
                <a14:m>
                  <m:oMath xmlns:m="http://schemas.openxmlformats.org/officeDocument/2006/math">
                    <m:d>
                      <m:dPr>
                        <m:ctrlPr>
                          <a:rPr lang="en-US" sz="15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s-MX" sz="150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1500" b="0" i="1" smtClean="0">
                            <a:latin typeface="Cambria Math" panose="02040503050406030204" pitchFamily="18" charset="0"/>
                            <a:ea typeface="Cambria Math" panose="02040503050406030204" pitchFamily="18" charset="0"/>
                            <a:cs typeface="Times New Roman" panose="02020603050405020304" pitchFamily="18" charset="0"/>
                          </a:rPr>
                          <m:t>𝑉</m:t>
                        </m:r>
                      </m:e>
                    </m:d>
                  </m:oMath>
                </a14:m>
                <a:r>
                  <a:rPr lang="es-MX" sz="1500" dirty="0">
                    <a:latin typeface="Times New Roman" panose="02020603050405020304" pitchFamily="18" charset="0"/>
                    <a:cs typeface="Times New Roman" panose="02020603050405020304" pitchFamily="18" charset="0"/>
                  </a:rPr>
                  <a:t>. </a:t>
                </a:r>
                <a:r>
                  <a:rPr lang="es-MX" sz="1600" dirty="0">
                    <a:latin typeface="Times New Roman" panose="02020603050405020304" pitchFamily="18" charset="0"/>
                    <a:ea typeface="Times New Roman" panose="02020603050405020304" pitchFamily="18" charset="0"/>
                  </a:rPr>
                  <a:t>Esto ocurre mediante un estímulo asociado con </a:t>
                </a:r>
                <a:r>
                  <a:rPr lang="es-MX" sz="1600" b="1" dirty="0">
                    <a:latin typeface="Times New Roman" panose="02020603050405020304" pitchFamily="18" charset="0"/>
                    <a:ea typeface="Times New Roman" panose="02020603050405020304" pitchFamily="18" charset="0"/>
                  </a:rPr>
                  <a:t>un evento sensorial</a:t>
                </a:r>
                <a:r>
                  <a:rPr lang="es-MX" sz="1600" dirty="0">
                    <a:latin typeface="Times New Roman" panose="02020603050405020304" pitchFamily="18" charset="0"/>
                    <a:ea typeface="Times New Roman" panose="02020603050405020304" pitchFamily="18" charset="0"/>
                  </a:rPr>
                  <a:t>, </a:t>
                </a:r>
                <a:r>
                  <a:rPr lang="es-MX" sz="1600" b="1" dirty="0">
                    <a:latin typeface="Times New Roman" panose="02020603050405020304" pitchFamily="18" charset="0"/>
                    <a:ea typeface="Times New Roman" panose="02020603050405020304" pitchFamily="18" charset="0"/>
                  </a:rPr>
                  <a:t>cognitivo</a:t>
                </a:r>
                <a:r>
                  <a:rPr lang="es-MX" sz="1600" dirty="0">
                    <a:latin typeface="Times New Roman" panose="02020603050405020304" pitchFamily="18" charset="0"/>
                    <a:ea typeface="Times New Roman" panose="02020603050405020304" pitchFamily="18" charset="0"/>
                  </a:rPr>
                  <a:t> o </a:t>
                </a:r>
                <a:r>
                  <a:rPr lang="es-MX" sz="1600" b="1" dirty="0">
                    <a:latin typeface="Times New Roman" panose="02020603050405020304" pitchFamily="18" charset="0"/>
                    <a:ea typeface="Times New Roman" panose="02020603050405020304" pitchFamily="18" charset="0"/>
                  </a:rPr>
                  <a:t>motor</a:t>
                </a:r>
                <a:r>
                  <a:rPr lang="es-MX" sz="1600" dirty="0">
                    <a:latin typeface="Times New Roman" panose="02020603050405020304" pitchFamily="18" charset="0"/>
                    <a:ea typeface="Times New Roman" panose="02020603050405020304" pitchFamily="18" charset="0"/>
                  </a:rPr>
                  <a:t> específico </a:t>
                </a:r>
                <a:r>
                  <a:rPr lang="es-MX" sz="1600" dirty="0">
                    <a:latin typeface="Times New Roman" panose="02020603050405020304" pitchFamily="18" charset="0"/>
                    <a:cs typeface="Times New Roman" panose="02020603050405020304" pitchFamily="18" charset="0"/>
                  </a:rPr>
                  <a:t>(Jackson &amp; </a:t>
                </a:r>
                <a:r>
                  <a:rPr lang="es-MX" sz="1600" dirty="0" err="1">
                    <a:latin typeface="Times New Roman" panose="02020603050405020304" pitchFamily="18" charset="0"/>
                    <a:cs typeface="Times New Roman" panose="02020603050405020304" pitchFamily="18" charset="0"/>
                  </a:rPr>
                  <a:t>Bolger</a:t>
                </a:r>
                <a:r>
                  <a:rPr lang="es-MX" sz="1600" dirty="0">
                    <a:latin typeface="Times New Roman" panose="02020603050405020304" pitchFamily="18" charset="0"/>
                    <a:cs typeface="Times New Roman" panose="02020603050405020304" pitchFamily="18" charset="0"/>
                  </a:rPr>
                  <a:t>, 2014)</a:t>
                </a:r>
                <a:r>
                  <a:rPr lang="es-MX" sz="1600" dirty="0">
                    <a:latin typeface="Times New Roman" panose="02020603050405020304" pitchFamily="18" charset="0"/>
                    <a:ea typeface="Times New Roman" panose="02020603050405020304" pitchFamily="18" charset="0"/>
                  </a:rPr>
                  <a:t>.</a:t>
                </a:r>
                <a:endParaRPr lang="es-MX" sz="1600" dirty="0"/>
              </a:p>
              <a:p>
                <a:pPr marL="0" indent="0" algn="just">
                  <a:buNone/>
                </a:pPr>
                <a:endParaRPr lang="es-MX" sz="1500" dirty="0">
                  <a:latin typeface="Times New Roman" panose="02020603050405020304" pitchFamily="18" charset="0"/>
                  <a:cs typeface="Times New Roman" panose="02020603050405020304" pitchFamily="18" charset="0"/>
                </a:endParaRPr>
              </a:p>
            </p:txBody>
          </p:sp>
        </mc:Choice>
        <mc:Fallback>
          <p:sp>
            <p:nvSpPr>
              <p:cNvPr id="3" name="Text Placeholder 2">
                <a:extLst>
                  <a:ext uri="{FF2B5EF4-FFF2-40B4-BE49-F238E27FC236}">
                    <a16:creationId xmlns:a16="http://schemas.microsoft.com/office/drawing/2014/main" id="{E35FB4F4-EF14-A85C-C469-8FB6E87F10E5}"/>
                  </a:ext>
                </a:extLst>
              </p:cNvPr>
              <p:cNvSpPr>
                <a:spLocks noGrp="1" noRot="1" noChangeAspect="1" noMove="1" noResize="1" noEditPoints="1" noAdjustHandles="1" noChangeArrowheads="1" noChangeShapeType="1" noTextEdit="1"/>
              </p:cNvSpPr>
              <p:nvPr>
                <p:ph type="body" idx="1"/>
              </p:nvPr>
            </p:nvSpPr>
            <p:spPr>
              <a:xfrm>
                <a:off x="720000" y="771623"/>
                <a:ext cx="7704000" cy="1250664"/>
              </a:xfrm>
              <a:blipFill>
                <a:blip r:embed="rId2"/>
                <a:stretch>
                  <a:fillRect l="-396" r="-475"/>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680EB2E6-4E50-A4A7-B026-99F749FFC7D1}"/>
              </a:ext>
            </a:extLst>
          </p:cNvPr>
          <p:cNvGrpSpPr/>
          <p:nvPr/>
        </p:nvGrpSpPr>
        <p:grpSpPr>
          <a:xfrm>
            <a:off x="2364503" y="2064264"/>
            <a:ext cx="4414993" cy="2516934"/>
            <a:chOff x="383427" y="2236675"/>
            <a:chExt cx="4869928" cy="2652300"/>
          </a:xfrm>
        </p:grpSpPr>
        <p:pic>
          <p:nvPicPr>
            <p:cNvPr id="4" name="Picture 3">
              <a:extLst>
                <a:ext uri="{FF2B5EF4-FFF2-40B4-BE49-F238E27FC236}">
                  <a16:creationId xmlns:a16="http://schemas.microsoft.com/office/drawing/2014/main" id="{9125333D-19CF-278B-C5D6-FD9087E21198}"/>
                </a:ext>
              </a:extLst>
            </p:cNvPr>
            <p:cNvPicPr>
              <a:picLocks noChangeAspect="1"/>
            </p:cNvPicPr>
            <p:nvPr/>
          </p:nvPicPr>
          <p:blipFill>
            <a:blip r:embed="rId3"/>
            <a:srcRect t="4135"/>
            <a:stretch/>
          </p:blipFill>
          <p:spPr>
            <a:xfrm>
              <a:off x="461645" y="2236675"/>
              <a:ext cx="4791710" cy="2652300"/>
            </a:xfrm>
            <a:prstGeom prst="rect">
              <a:avLst/>
            </a:prstGeom>
          </p:spPr>
        </p:pic>
        <p:sp>
          <p:nvSpPr>
            <p:cNvPr id="12" name="Rectangle 11">
              <a:extLst>
                <a:ext uri="{FF2B5EF4-FFF2-40B4-BE49-F238E27FC236}">
                  <a16:creationId xmlns:a16="http://schemas.microsoft.com/office/drawing/2014/main" id="{7A28407E-3F34-CF97-E8B2-994E3DA45D8B}"/>
                </a:ext>
              </a:extLst>
            </p:cNvPr>
            <p:cNvSpPr/>
            <p:nvPr/>
          </p:nvSpPr>
          <p:spPr>
            <a:xfrm>
              <a:off x="461645" y="2236675"/>
              <a:ext cx="51371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angle 12">
              <a:extLst>
                <a:ext uri="{FF2B5EF4-FFF2-40B4-BE49-F238E27FC236}">
                  <a16:creationId xmlns:a16="http://schemas.microsoft.com/office/drawing/2014/main" id="{86FAC89F-C77F-ABA4-CB2C-24C98A104613}"/>
                </a:ext>
              </a:extLst>
            </p:cNvPr>
            <p:cNvSpPr/>
            <p:nvPr/>
          </p:nvSpPr>
          <p:spPr>
            <a:xfrm>
              <a:off x="1406525" y="4339795"/>
              <a:ext cx="85661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dirty="0">
                  <a:solidFill>
                    <a:schemeClr val="tx1"/>
                  </a:solidFill>
                  <a:latin typeface="Times New Roman" panose="02020603050405020304" pitchFamily="18" charset="0"/>
                  <a:cs typeface="Times New Roman" panose="02020603050405020304" pitchFamily="18" charset="0"/>
                </a:rPr>
                <a:t>Tiempo</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610FA35-86F6-6BD1-269C-312E586D7A99}"/>
                    </a:ext>
                  </a:extLst>
                </p:cNvPr>
                <p:cNvSpPr/>
                <p:nvPr/>
              </p:nvSpPr>
              <p:spPr>
                <a:xfrm rot="16200000">
                  <a:off x="-44983" y="3395287"/>
                  <a:ext cx="1191895" cy="3350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100" dirty="0">
                      <a:solidFill>
                        <a:schemeClr val="tx1"/>
                      </a:solidFill>
                      <a:latin typeface="Times New Roman" panose="02020603050405020304" pitchFamily="18" charset="0"/>
                      <a:cs typeface="Times New Roman" panose="02020603050405020304" pitchFamily="18" charset="0"/>
                    </a:rPr>
                    <a:t>Amplitud </a:t>
                  </a:r>
                  <a14:m>
                    <m:oMath xmlns:m="http://schemas.openxmlformats.org/officeDocument/2006/math">
                      <m:r>
                        <a:rPr lang="es-MX" sz="11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1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𝑉</m:t>
                      </m:r>
                    </m:oMath>
                  </a14:m>
                  <a:r>
                    <a:rPr lang="es-MX" sz="110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14" name="Rectangle 13">
                  <a:extLst>
                    <a:ext uri="{FF2B5EF4-FFF2-40B4-BE49-F238E27FC236}">
                      <a16:creationId xmlns:a16="http://schemas.microsoft.com/office/drawing/2014/main" id="{8610FA35-86F6-6BD1-269C-312E586D7A99}"/>
                    </a:ext>
                  </a:extLst>
                </p:cNvPr>
                <p:cNvSpPr>
                  <a:spLocks noRot="1" noChangeAspect="1" noMove="1" noResize="1" noEditPoints="1" noAdjustHandles="1" noChangeArrowheads="1" noChangeShapeType="1" noTextEdit="1"/>
                </p:cNvSpPr>
                <p:nvPr/>
              </p:nvSpPr>
              <p:spPr>
                <a:xfrm rot="16200000">
                  <a:off x="-44983" y="3395287"/>
                  <a:ext cx="1191895" cy="335075"/>
                </a:xfrm>
                <a:prstGeom prst="rect">
                  <a:avLst/>
                </a:prstGeom>
                <a:blipFill>
                  <a:blip r:embed="rId4"/>
                  <a:stretch>
                    <a:fillRect r="-15909"/>
                  </a:stretch>
                </a:blipFill>
                <a:ln>
                  <a:noFill/>
                </a:ln>
              </p:spPr>
              <p:txBody>
                <a:bodyPr/>
                <a:lstStyle/>
                <a:p>
                  <a:r>
                    <a:rPr lang="es-MX">
                      <a:noFill/>
                    </a:rPr>
                    <a:t> </a:t>
                  </a:r>
                </a:p>
              </p:txBody>
            </p:sp>
          </mc:Fallback>
        </mc:AlternateContent>
      </p:grpSp>
      <p:sp>
        <p:nvSpPr>
          <p:cNvPr id="18" name="TextBox 17">
            <a:extLst>
              <a:ext uri="{FF2B5EF4-FFF2-40B4-BE49-F238E27FC236}">
                <a16:creationId xmlns:a16="http://schemas.microsoft.com/office/drawing/2014/main" id="{8CEFC450-622F-D0A8-AFB6-E6876F7F775E}"/>
              </a:ext>
            </a:extLst>
          </p:cNvPr>
          <p:cNvSpPr txBox="1"/>
          <p:nvPr/>
        </p:nvSpPr>
        <p:spPr>
          <a:xfrm>
            <a:off x="3398033" y="1683937"/>
            <a:ext cx="564578" cy="307777"/>
          </a:xfrm>
          <a:prstGeom prst="rect">
            <a:avLst/>
          </a:prstGeom>
          <a:noFill/>
        </p:spPr>
        <p:txBody>
          <a:bodyPr wrap="none" rtlCol="0">
            <a:spAutoFit/>
          </a:bodyPr>
          <a:lstStyle/>
          <a:p>
            <a:r>
              <a:rPr lang="es-MX" b="1" dirty="0">
                <a:latin typeface="Times New Roman" panose="02020603050405020304" pitchFamily="18" charset="0"/>
                <a:cs typeface="Times New Roman" panose="02020603050405020304" pitchFamily="18" charset="0"/>
              </a:rPr>
              <a:t>EEG</a:t>
            </a:r>
          </a:p>
        </p:txBody>
      </p:sp>
      <p:sp>
        <p:nvSpPr>
          <p:cNvPr id="19" name="TextBox 18">
            <a:extLst>
              <a:ext uri="{FF2B5EF4-FFF2-40B4-BE49-F238E27FC236}">
                <a16:creationId xmlns:a16="http://schemas.microsoft.com/office/drawing/2014/main" id="{3CE05F51-4A55-FAB6-FFE7-2D0F3A01A49B}"/>
              </a:ext>
            </a:extLst>
          </p:cNvPr>
          <p:cNvSpPr txBox="1"/>
          <p:nvPr/>
        </p:nvSpPr>
        <p:spPr>
          <a:xfrm>
            <a:off x="4974316" y="1683937"/>
            <a:ext cx="1750800" cy="307777"/>
          </a:xfrm>
          <a:prstGeom prst="rect">
            <a:avLst/>
          </a:prstGeom>
          <a:noFill/>
        </p:spPr>
        <p:txBody>
          <a:bodyPr wrap="none" rtlCol="0">
            <a:spAutoFit/>
          </a:bodyPr>
          <a:lstStyle/>
          <a:p>
            <a:r>
              <a:rPr lang="es-MX" b="1" dirty="0">
                <a:latin typeface="Times New Roman" panose="02020603050405020304" pitchFamily="18" charset="0"/>
                <a:cs typeface="Times New Roman" panose="02020603050405020304" pitchFamily="18" charset="0"/>
              </a:rPr>
              <a:t>Banda de frecuencia</a:t>
            </a:r>
          </a:p>
        </p:txBody>
      </p:sp>
      <p:sp>
        <p:nvSpPr>
          <p:cNvPr id="21" name="Rectangle 20">
            <a:extLst>
              <a:ext uri="{FF2B5EF4-FFF2-40B4-BE49-F238E27FC236}">
                <a16:creationId xmlns:a16="http://schemas.microsoft.com/office/drawing/2014/main" id="{CB2C9443-40F8-D08C-F0E4-B2BE81ACA8F6}"/>
              </a:ext>
            </a:extLst>
          </p:cNvPr>
          <p:cNvSpPr/>
          <p:nvPr/>
        </p:nvSpPr>
        <p:spPr>
          <a:xfrm>
            <a:off x="580980" y="458119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2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Ondas </a:t>
            </a:r>
            <a:r>
              <a:rPr lang="es-MX" noProof="0" dirty="0">
                <a:solidFill>
                  <a:schemeClr val="dk1"/>
                </a:solidFill>
                <a:latin typeface="Times New Roman" panose="02020603050405020304" pitchFamily="18" charset="0"/>
                <a:ea typeface="Times New Roman"/>
                <a:cs typeface="Times New Roman" panose="02020603050405020304" pitchFamily="18" charset="0"/>
                <a:sym typeface="Times New Roman"/>
              </a:rPr>
              <a:t>cerebrales, principales frecuencias de las ondas y estados cerebrales</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p:txBody>
      </p:sp>
    </p:spTree>
    <p:extLst>
      <p:ext uri="{BB962C8B-B14F-4D97-AF65-F5344CB8AC3E}">
        <p14:creationId xmlns:p14="http://schemas.microsoft.com/office/powerpoint/2010/main" val="194970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DA349-D782-E838-284F-959D97A6BA0C}"/>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34D8137A-5D90-BF65-78C9-5D3FA8A37619}"/>
              </a:ext>
            </a:extLst>
          </p:cNvPr>
          <p:cNvSpPr txBox="1"/>
          <p:nvPr/>
        </p:nvSpPr>
        <p:spPr>
          <a:xfrm>
            <a:off x="580980" y="2575261"/>
            <a:ext cx="1863814" cy="338554"/>
          </a:xfrm>
          <a:prstGeom prst="rect">
            <a:avLst/>
          </a:prstGeom>
          <a:noFill/>
        </p:spPr>
        <p:txBody>
          <a:bodyPr wrap="square">
            <a:spAutoFit/>
          </a:bodyPr>
          <a:lstStyle/>
          <a:p>
            <a:pPr algn="ctr"/>
            <a:r>
              <a:rPr lang="es-MX" sz="1600" b="1" dirty="0">
                <a:effectLst/>
                <a:latin typeface="Times New Roman" panose="02020603050405020304" pitchFamily="18" charset="0"/>
                <a:ea typeface="Times New Roman" panose="02020603050405020304" pitchFamily="18" charset="0"/>
              </a:rPr>
              <a:t>Dentro del cerebro</a:t>
            </a:r>
            <a:endParaRPr lang="es-MX" sz="1600" b="1" dirty="0"/>
          </a:p>
        </p:txBody>
      </p:sp>
      <p:sp>
        <p:nvSpPr>
          <p:cNvPr id="17" name="TextBox 16">
            <a:extLst>
              <a:ext uri="{FF2B5EF4-FFF2-40B4-BE49-F238E27FC236}">
                <a16:creationId xmlns:a16="http://schemas.microsoft.com/office/drawing/2014/main" id="{FE7FA6F2-CD57-EA46-FE1A-1F1F441B754E}"/>
              </a:ext>
            </a:extLst>
          </p:cNvPr>
          <p:cNvSpPr txBox="1"/>
          <p:nvPr/>
        </p:nvSpPr>
        <p:spPr>
          <a:xfrm>
            <a:off x="6293614" y="1017725"/>
            <a:ext cx="2431569" cy="338554"/>
          </a:xfrm>
          <a:prstGeom prst="rect">
            <a:avLst/>
          </a:prstGeom>
          <a:noFill/>
        </p:spPr>
        <p:txBody>
          <a:bodyPr wrap="square">
            <a:spAutoFit/>
          </a:bodyPr>
          <a:lstStyle/>
          <a:p>
            <a:pPr algn="ctr"/>
            <a:r>
              <a:rPr lang="es-MX" sz="1600" b="1" dirty="0">
                <a:latin typeface="Times New Roman" panose="02020603050405020304" pitchFamily="18" charset="0"/>
              </a:rPr>
              <a:t>Del cerebro al electrodo</a:t>
            </a:r>
          </a:p>
        </p:txBody>
      </p:sp>
      <p:pic>
        <p:nvPicPr>
          <p:cNvPr id="19" name="Picture 18">
            <a:extLst>
              <a:ext uri="{FF2B5EF4-FFF2-40B4-BE49-F238E27FC236}">
                <a16:creationId xmlns:a16="http://schemas.microsoft.com/office/drawing/2014/main" id="{2FD99646-ED08-9D00-40AD-AC898E32D0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117" t="11858" r="18899" b="4229"/>
          <a:stretch/>
        </p:blipFill>
        <p:spPr bwMode="auto">
          <a:xfrm>
            <a:off x="2968471" y="1075330"/>
            <a:ext cx="3207058" cy="2992840"/>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42F58204-1F56-7E4F-03C3-77F34709C115}"/>
              </a:ext>
            </a:extLst>
          </p:cNvPr>
          <p:cNvSpPr/>
          <p:nvPr/>
        </p:nvSpPr>
        <p:spPr>
          <a:xfrm>
            <a:off x="580980" y="4251115"/>
            <a:ext cx="7982040" cy="523220"/>
          </a:xfrm>
          <a:prstGeom prst="rect">
            <a:avLst/>
          </a:prstGeom>
        </p:spPr>
        <p:txBody>
          <a:bodyPr wrap="square">
            <a:spAutoFit/>
          </a:bodyPr>
          <a:lstStyle/>
          <a:p>
            <a:pPr lvl="0" algn="just">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3 </a:t>
            </a:r>
            <a:r>
              <a:rPr lang="es-MX" dirty="0">
                <a:solidFill>
                  <a:schemeClr val="dk1"/>
                </a:solidFill>
                <a:latin typeface="Times New Roman" panose="02020603050405020304" pitchFamily="18" charset="0"/>
                <a:cs typeface="Times New Roman" panose="02020603050405020304" pitchFamily="18" charset="0"/>
              </a:rPr>
              <a:t>Propagación de la señal neuronal a través de las capas del cerebro, duramadre, cráneo y gel del electrodo hasta llegar al electrodo. Fuente: (Jackson &amp; </a:t>
            </a:r>
            <a:r>
              <a:rPr lang="es-MX" dirty="0" err="1">
                <a:solidFill>
                  <a:schemeClr val="dk1"/>
                </a:solidFill>
                <a:latin typeface="Times New Roman" panose="02020603050405020304" pitchFamily="18" charset="0"/>
                <a:cs typeface="Times New Roman" panose="02020603050405020304" pitchFamily="18" charset="0"/>
              </a:rPr>
              <a:t>Bolger</a:t>
            </a:r>
            <a:r>
              <a:rPr lang="es-MX" dirty="0">
                <a:solidFill>
                  <a:schemeClr val="dk1"/>
                </a:solidFill>
                <a:latin typeface="Times New Roman" panose="02020603050405020304" pitchFamily="18" charset="0"/>
                <a:cs typeface="Times New Roman" panose="02020603050405020304" pitchFamily="18" charset="0"/>
              </a:rPr>
              <a:t>, 2014).</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sp>
        <p:nvSpPr>
          <p:cNvPr id="7" name="TextBox 6">
            <a:extLst>
              <a:ext uri="{FF2B5EF4-FFF2-40B4-BE49-F238E27FC236}">
                <a16:creationId xmlns:a16="http://schemas.microsoft.com/office/drawing/2014/main" id="{2F08F7A2-2D36-D4B5-FF8B-3FA28EECB88B}"/>
              </a:ext>
            </a:extLst>
          </p:cNvPr>
          <p:cNvSpPr txBox="1"/>
          <p:nvPr/>
        </p:nvSpPr>
        <p:spPr>
          <a:xfrm>
            <a:off x="6192648" y="1417339"/>
            <a:ext cx="2633499" cy="1384995"/>
          </a:xfrm>
          <a:prstGeom prst="rect">
            <a:avLst/>
          </a:prstGeom>
          <a:noFill/>
        </p:spPr>
        <p:txBody>
          <a:bodyPr wrap="square">
            <a:spAutoFit/>
          </a:bodyPr>
          <a:lstStyle/>
          <a:p>
            <a:r>
              <a:rPr lang="es-MX" dirty="0">
                <a:latin typeface="Times New Roman" panose="02020603050405020304" pitchFamily="18" charset="0"/>
                <a:cs typeface="Times New Roman" panose="02020603050405020304" pitchFamily="18" charset="0"/>
              </a:rPr>
              <a:t>La señal EEG atraviesa capas como la </a:t>
            </a:r>
            <a:r>
              <a:rPr lang="es-MX" b="1" dirty="0">
                <a:latin typeface="Times New Roman" panose="02020603050405020304" pitchFamily="18" charset="0"/>
                <a:cs typeface="Times New Roman" panose="02020603050405020304" pitchFamily="18" charset="0"/>
              </a:rPr>
              <a:t>duramadre</a:t>
            </a:r>
            <a:r>
              <a:rPr lang="es-MX" dirty="0">
                <a:latin typeface="Times New Roman" panose="02020603050405020304" pitchFamily="18" charset="0"/>
                <a:cs typeface="Times New Roman" panose="02020603050405020304" pitchFamily="18" charset="0"/>
              </a:rPr>
              <a:t>, el </a:t>
            </a:r>
            <a:r>
              <a:rPr lang="es-MX" b="1" dirty="0">
                <a:latin typeface="Times New Roman" panose="02020603050405020304" pitchFamily="18" charset="0"/>
                <a:cs typeface="Times New Roman" panose="02020603050405020304" pitchFamily="18" charset="0"/>
              </a:rPr>
              <a:t>cráneo</a:t>
            </a:r>
            <a:r>
              <a:rPr lang="es-MX" dirty="0">
                <a:latin typeface="Times New Roman" panose="02020603050405020304" pitchFamily="18" charset="0"/>
                <a:cs typeface="Times New Roman" panose="02020603050405020304" pitchFamily="18" charset="0"/>
              </a:rPr>
              <a:t> y el </a:t>
            </a:r>
            <a:r>
              <a:rPr lang="es-MX" b="1" dirty="0">
                <a:latin typeface="Times New Roman" panose="02020603050405020304" pitchFamily="18" charset="0"/>
                <a:cs typeface="Times New Roman" panose="02020603050405020304" pitchFamily="18" charset="0"/>
              </a:rPr>
              <a:t>cuero cabelludo</a:t>
            </a:r>
            <a:r>
              <a:rPr lang="es-MX" dirty="0">
                <a:latin typeface="Times New Roman" panose="02020603050405020304" pitchFamily="18" charset="0"/>
                <a:cs typeface="Times New Roman" panose="02020603050405020304" pitchFamily="18" charset="0"/>
              </a:rPr>
              <a:t>, usando el gel conductor y capacitancia para llegar al </a:t>
            </a:r>
            <a:r>
              <a:rPr lang="es-MX" b="1" dirty="0">
                <a:latin typeface="Times New Roman" panose="02020603050405020304" pitchFamily="18" charset="0"/>
                <a:cs typeface="Times New Roman" panose="02020603050405020304" pitchFamily="18" charset="0"/>
              </a:rPr>
              <a:t>electrodo</a:t>
            </a:r>
            <a:r>
              <a:rPr lang="es-MX" dirty="0">
                <a:latin typeface="Times New Roman" panose="02020603050405020304" pitchFamily="18" charset="0"/>
                <a:cs typeface="Times New Roman" panose="02020603050405020304" pitchFamily="18" charset="0"/>
              </a:rPr>
              <a:t> con mínima atenuación.</a:t>
            </a:r>
          </a:p>
        </p:txBody>
      </p:sp>
      <p:sp>
        <p:nvSpPr>
          <p:cNvPr id="9" name="TextBox 8">
            <a:extLst>
              <a:ext uri="{FF2B5EF4-FFF2-40B4-BE49-F238E27FC236}">
                <a16:creationId xmlns:a16="http://schemas.microsoft.com/office/drawing/2014/main" id="{2B778014-162A-B546-0D16-8AF70D391E34}"/>
              </a:ext>
            </a:extLst>
          </p:cNvPr>
          <p:cNvSpPr txBox="1"/>
          <p:nvPr/>
        </p:nvSpPr>
        <p:spPr>
          <a:xfrm>
            <a:off x="317853" y="2913815"/>
            <a:ext cx="2753007" cy="1169551"/>
          </a:xfrm>
          <a:prstGeom prst="rect">
            <a:avLst/>
          </a:prstGeom>
          <a:noFill/>
        </p:spPr>
        <p:txBody>
          <a:bodyPr wrap="square">
            <a:spAutoFit/>
          </a:bodyPr>
          <a:lstStyle/>
          <a:p>
            <a:r>
              <a:rPr lang="es-MX" dirty="0">
                <a:latin typeface="Times New Roman" panose="02020603050405020304" pitchFamily="18" charset="0"/>
                <a:cs typeface="Times New Roman" panose="02020603050405020304" pitchFamily="18" charset="0"/>
              </a:rPr>
              <a:t>La conducción de volumen permite que la señal EEG viaje a través del cerebro, influenciada por las propiedades eléctricas de los tejidos.</a:t>
            </a:r>
          </a:p>
        </p:txBody>
      </p:sp>
      <p:sp>
        <p:nvSpPr>
          <p:cNvPr id="12" name="Title 1">
            <a:extLst>
              <a:ext uri="{FF2B5EF4-FFF2-40B4-BE49-F238E27FC236}">
                <a16:creationId xmlns:a16="http://schemas.microsoft.com/office/drawing/2014/main" id="{15531486-59F5-11A2-8748-A31DE7E3A391}"/>
              </a:ext>
            </a:extLst>
          </p:cNvPr>
          <p:cNvSpPr txBox="1">
            <a:spLocks/>
          </p:cNvSpPr>
          <p:nvPr/>
        </p:nvSpPr>
        <p:spPr>
          <a:xfrm>
            <a:off x="720000" y="2545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gtree Black"/>
              <a:buNone/>
              <a:defRPr sz="2800" b="0" i="0" u="none" strike="noStrike" cap="none">
                <a:solidFill>
                  <a:schemeClr val="dk1"/>
                </a:solidFill>
                <a:latin typeface="Figtree Black"/>
                <a:ea typeface="Figtree Black"/>
                <a:cs typeface="Figtree Black"/>
                <a:sym typeface="Figtree Black"/>
              </a:defRPr>
            </a:lvl1pPr>
            <a:lvl2pPr marR="0" lvl="1"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2pPr>
            <a:lvl3pPr marR="0" lvl="2"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3pPr>
            <a:lvl4pPr marR="0" lvl="3"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4pPr>
            <a:lvl5pPr marR="0" lvl="4"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5pPr>
            <a:lvl6pPr marR="0" lvl="5"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6pPr>
            <a:lvl7pPr marR="0" lvl="6"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7pPr>
            <a:lvl8pPr marR="0" lvl="7"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8pPr>
            <a:lvl9pPr marR="0" lvl="8" algn="l" rtl="0">
              <a:lnSpc>
                <a:spcPct val="100000"/>
              </a:lnSpc>
              <a:spcBef>
                <a:spcPts val="0"/>
              </a:spcBef>
              <a:spcAft>
                <a:spcPts val="0"/>
              </a:spcAft>
              <a:buClr>
                <a:schemeClr val="dk1"/>
              </a:buClr>
              <a:buSzPts val="3000"/>
              <a:buFont typeface="Figtree Black"/>
              <a:buNone/>
              <a:defRPr sz="3000" b="0" i="0" u="none" strike="noStrike" cap="none">
                <a:solidFill>
                  <a:schemeClr val="dk1"/>
                </a:solidFill>
                <a:latin typeface="Figtree Black"/>
                <a:ea typeface="Figtree Black"/>
                <a:cs typeface="Figtree Black"/>
                <a:sym typeface="Figtree Black"/>
              </a:defRPr>
            </a:lvl9pPr>
          </a:lstStyle>
          <a:p>
            <a:pPr algn="ctr"/>
            <a:r>
              <a:rPr lang="es-MX" b="1" dirty="0"/>
              <a:t>PROPAGACIÓN DE LA SEÑAL NEURONAL</a:t>
            </a:r>
          </a:p>
        </p:txBody>
      </p:sp>
    </p:spTree>
    <p:extLst>
      <p:ext uri="{BB962C8B-B14F-4D97-AF65-F5344CB8AC3E}">
        <p14:creationId xmlns:p14="http://schemas.microsoft.com/office/powerpoint/2010/main" val="365380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a:extLst>
            <a:ext uri="{FF2B5EF4-FFF2-40B4-BE49-F238E27FC236}">
              <a16:creationId xmlns:a16="http://schemas.microsoft.com/office/drawing/2014/main" id="{968A2D9D-9547-071E-82E7-EB1A642DFD83}"/>
            </a:ext>
          </a:extLst>
        </p:cNvPr>
        <p:cNvGrpSpPr/>
        <p:nvPr/>
      </p:nvGrpSpPr>
      <p:grpSpPr>
        <a:xfrm>
          <a:off x="0" y="0"/>
          <a:ext cx="0" cy="0"/>
          <a:chOff x="0" y="0"/>
          <a:chExt cx="0" cy="0"/>
        </a:xfrm>
      </p:grpSpPr>
      <p:sp>
        <p:nvSpPr>
          <p:cNvPr id="620" name="Google Shape;620;p51">
            <a:extLst>
              <a:ext uri="{FF2B5EF4-FFF2-40B4-BE49-F238E27FC236}">
                <a16:creationId xmlns:a16="http://schemas.microsoft.com/office/drawing/2014/main" id="{A39F2088-9D0A-23E6-0104-1DFDB5B8BCD3}"/>
              </a:ext>
            </a:extLst>
          </p:cNvPr>
          <p:cNvSpPr txBox="1"/>
          <p:nvPr/>
        </p:nvSpPr>
        <p:spPr>
          <a:xfrm>
            <a:off x="5002557" y="1826294"/>
            <a:ext cx="789373" cy="47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Times New Roman" panose="02020603050405020304" pitchFamily="18" charset="0"/>
                <a:ea typeface="Hanken Grotesk"/>
                <a:cs typeface="Times New Roman" panose="02020603050405020304" pitchFamily="18" charset="0"/>
                <a:sym typeface="Hanken Grotesk"/>
              </a:rPr>
              <a:t>Origen</a:t>
            </a:r>
            <a:endParaRPr dirty="0">
              <a:solidFill>
                <a:schemeClr val="dk1"/>
              </a:solidFill>
              <a:latin typeface="Times New Roman" panose="02020603050405020304" pitchFamily="18" charset="0"/>
              <a:ea typeface="Hanken Grotesk"/>
              <a:cs typeface="Times New Roman" panose="02020603050405020304" pitchFamily="18" charset="0"/>
              <a:sym typeface="Hanken Grotesk"/>
            </a:endParaRPr>
          </a:p>
        </p:txBody>
      </p:sp>
      <p:sp>
        <p:nvSpPr>
          <p:cNvPr id="621" name="Google Shape;621;p51">
            <a:extLst>
              <a:ext uri="{FF2B5EF4-FFF2-40B4-BE49-F238E27FC236}">
                <a16:creationId xmlns:a16="http://schemas.microsoft.com/office/drawing/2014/main" id="{708F3FE8-2B7F-1056-8EA4-30A0B7999B6A}"/>
              </a:ext>
            </a:extLst>
          </p:cNvPr>
          <p:cNvSpPr txBox="1"/>
          <p:nvPr/>
        </p:nvSpPr>
        <p:spPr>
          <a:xfrm>
            <a:off x="6063903" y="1721041"/>
            <a:ext cx="2273865" cy="706800"/>
          </a:xfrm>
          <a:prstGeom prst="rect">
            <a:avLst/>
          </a:prstGeom>
          <a:noFill/>
          <a:ln>
            <a:noFill/>
          </a:ln>
        </p:spPr>
        <p:txBody>
          <a:bodyPr spcFirstLastPara="1" wrap="square" lIns="91425" tIns="91425" rIns="91425" bIns="91425" anchor="ctr"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Ocular</a:t>
            </a: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Muscular</a:t>
            </a: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Cardiaco</a:t>
            </a:r>
          </a:p>
        </p:txBody>
      </p:sp>
      <p:sp>
        <p:nvSpPr>
          <p:cNvPr id="623" name="Google Shape;623;p51">
            <a:extLst>
              <a:ext uri="{FF2B5EF4-FFF2-40B4-BE49-F238E27FC236}">
                <a16:creationId xmlns:a16="http://schemas.microsoft.com/office/drawing/2014/main" id="{84FCD69E-9DB5-2975-4C53-FF05103B3B9A}"/>
              </a:ext>
            </a:extLst>
          </p:cNvPr>
          <p:cNvSpPr txBox="1"/>
          <p:nvPr/>
        </p:nvSpPr>
        <p:spPr>
          <a:xfrm>
            <a:off x="6135176" y="3284070"/>
            <a:ext cx="2273864" cy="935950"/>
          </a:xfrm>
          <a:prstGeom prst="rect">
            <a:avLst/>
          </a:prstGeom>
          <a:noFill/>
          <a:ln>
            <a:noFill/>
          </a:ln>
        </p:spPr>
        <p:txBody>
          <a:bodyPr spcFirstLastPara="1" wrap="square" lIns="91425" tIns="91425" rIns="91425" bIns="91425" anchor="ctr"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Instrumental</a:t>
            </a:r>
          </a:p>
          <a:p>
            <a:pPr marL="285750" lvl="0" indent="-285750" algn="l" rtl="0">
              <a:lnSpc>
                <a:spcPct val="115000"/>
              </a:lnSpc>
              <a:spcBef>
                <a:spcPts val="0"/>
              </a:spcBef>
              <a:spcAft>
                <a:spcPts val="0"/>
              </a:spcAft>
              <a:buFont typeface="Arial" panose="020B0604020202020204" pitchFamily="34" charset="0"/>
              <a:buChar char="•"/>
            </a:pPr>
            <a:r>
              <a:rPr lang="es-MX" dirty="0">
                <a:solidFill>
                  <a:schemeClr val="dk1"/>
                </a:solidFill>
                <a:latin typeface="Times New Roman" panose="02020603050405020304" pitchFamily="18" charset="0"/>
                <a:ea typeface="Hanken Grotesk"/>
                <a:cs typeface="Times New Roman" panose="02020603050405020304" pitchFamily="18" charset="0"/>
                <a:sym typeface="Hanken Grotesk"/>
              </a:rPr>
              <a:t>Interferencias</a:t>
            </a:r>
            <a:endPar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endParaRPr>
          </a:p>
          <a:p>
            <a:pPr marL="285750" lvl="0" indent="-285750" algn="l" rtl="0">
              <a:lnSpc>
                <a:spcPct val="115000"/>
              </a:lnSpc>
              <a:spcBef>
                <a:spcPts val="0"/>
              </a:spcBef>
              <a:spcAft>
                <a:spcPts val="0"/>
              </a:spcAft>
              <a:buFont typeface="Arial" panose="020B0604020202020204" pitchFamily="34" charset="0"/>
              <a:buChar char="•"/>
            </a:pPr>
            <a:r>
              <a:rPr lang="es-MX" noProof="0" dirty="0">
                <a:solidFill>
                  <a:schemeClr val="dk1"/>
                </a:solidFill>
                <a:latin typeface="Times New Roman" panose="02020603050405020304" pitchFamily="18" charset="0"/>
                <a:ea typeface="Hanken Grotesk"/>
                <a:cs typeface="Times New Roman" panose="02020603050405020304" pitchFamily="18" charset="0"/>
                <a:sym typeface="Hanken Grotesk"/>
              </a:rPr>
              <a:t>Movimientos bruscos del sensor EEG</a:t>
            </a:r>
          </a:p>
        </p:txBody>
      </p:sp>
      <p:sp>
        <p:nvSpPr>
          <p:cNvPr id="624" name="Google Shape;624;p51">
            <a:extLst>
              <a:ext uri="{FF2B5EF4-FFF2-40B4-BE49-F238E27FC236}">
                <a16:creationId xmlns:a16="http://schemas.microsoft.com/office/drawing/2014/main" id="{889F461C-DA29-ADE5-0657-63C444F82580}"/>
              </a:ext>
            </a:extLst>
          </p:cNvPr>
          <p:cNvSpPr txBox="1"/>
          <p:nvPr/>
        </p:nvSpPr>
        <p:spPr>
          <a:xfrm>
            <a:off x="292687" y="2400984"/>
            <a:ext cx="1374900" cy="763235"/>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s-MX" sz="1900" noProof="0" dirty="0">
                <a:solidFill>
                  <a:schemeClr val="dk1"/>
                </a:solidFill>
                <a:latin typeface="Times New Roman" panose="02020603050405020304" pitchFamily="18" charset="0"/>
                <a:ea typeface="Figtree Black"/>
                <a:cs typeface="Times New Roman" panose="02020603050405020304" pitchFamily="18" charset="0"/>
                <a:sym typeface="Figtree Black"/>
              </a:rPr>
              <a:t>Tipos de artefactos</a:t>
            </a:r>
          </a:p>
        </p:txBody>
      </p:sp>
      <p:sp>
        <p:nvSpPr>
          <p:cNvPr id="625" name="Google Shape;625;p51">
            <a:extLst>
              <a:ext uri="{FF2B5EF4-FFF2-40B4-BE49-F238E27FC236}">
                <a16:creationId xmlns:a16="http://schemas.microsoft.com/office/drawing/2014/main" id="{A4BDD15A-559C-A021-73D7-C02BFF19A862}"/>
              </a:ext>
            </a:extLst>
          </p:cNvPr>
          <p:cNvSpPr txBox="1"/>
          <p:nvPr/>
        </p:nvSpPr>
        <p:spPr>
          <a:xfrm>
            <a:off x="2511762" y="1828052"/>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MX" sz="1500" noProof="0" dirty="0">
                <a:solidFill>
                  <a:schemeClr val="lt1"/>
                </a:solidFill>
                <a:latin typeface="Times New Roman" panose="02020603050405020304" pitchFamily="18" charset="0"/>
                <a:ea typeface="Figtree Black"/>
                <a:cs typeface="Times New Roman" panose="02020603050405020304" pitchFamily="18" charset="0"/>
                <a:sym typeface="Figtree Black"/>
              </a:rPr>
              <a:t>Artefactos fisiológicos</a:t>
            </a:r>
          </a:p>
        </p:txBody>
      </p:sp>
      <p:sp>
        <p:nvSpPr>
          <p:cNvPr id="628" name="Google Shape;628;p51">
            <a:extLst>
              <a:ext uri="{FF2B5EF4-FFF2-40B4-BE49-F238E27FC236}">
                <a16:creationId xmlns:a16="http://schemas.microsoft.com/office/drawing/2014/main" id="{1B27E2AE-CED4-ABBA-03D4-90D9C7E5917F}"/>
              </a:ext>
            </a:extLst>
          </p:cNvPr>
          <p:cNvSpPr txBox="1"/>
          <p:nvPr/>
        </p:nvSpPr>
        <p:spPr>
          <a:xfrm>
            <a:off x="2511762" y="3503957"/>
            <a:ext cx="2163600" cy="4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Times New Roman" panose="02020603050405020304" pitchFamily="18" charset="0"/>
                <a:ea typeface="Figtree Black"/>
                <a:cs typeface="Times New Roman" panose="02020603050405020304" pitchFamily="18" charset="0"/>
                <a:sym typeface="Figtree Black"/>
              </a:rPr>
              <a:t>Artefactos no fisiologicos</a:t>
            </a:r>
            <a:endParaRPr sz="1500" dirty="0">
              <a:solidFill>
                <a:schemeClr val="lt1"/>
              </a:solidFill>
              <a:latin typeface="Times New Roman" panose="02020603050405020304" pitchFamily="18" charset="0"/>
              <a:ea typeface="Figtree Black"/>
              <a:cs typeface="Times New Roman" panose="02020603050405020304" pitchFamily="18" charset="0"/>
              <a:sym typeface="Figtree Black"/>
            </a:endParaRPr>
          </a:p>
        </p:txBody>
      </p:sp>
      <p:cxnSp>
        <p:nvCxnSpPr>
          <p:cNvPr id="629" name="Google Shape;629;p51">
            <a:extLst>
              <a:ext uri="{FF2B5EF4-FFF2-40B4-BE49-F238E27FC236}">
                <a16:creationId xmlns:a16="http://schemas.microsoft.com/office/drawing/2014/main" id="{8439AB38-D78C-46C3-0002-33A703B129F7}"/>
              </a:ext>
            </a:extLst>
          </p:cNvPr>
          <p:cNvCxnSpPr>
            <a:cxnSpLocks/>
            <a:stCxn id="624" idx="3"/>
            <a:endCxn id="625" idx="1"/>
          </p:cNvCxnSpPr>
          <p:nvPr/>
        </p:nvCxnSpPr>
        <p:spPr>
          <a:xfrm flipV="1">
            <a:off x="1667587" y="2065202"/>
            <a:ext cx="844175" cy="7174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632" name="Google Shape;632;p51">
            <a:extLst>
              <a:ext uri="{FF2B5EF4-FFF2-40B4-BE49-F238E27FC236}">
                <a16:creationId xmlns:a16="http://schemas.microsoft.com/office/drawing/2014/main" id="{1415563F-4EDF-D85E-612B-D48DFA05C34F}"/>
              </a:ext>
            </a:extLst>
          </p:cNvPr>
          <p:cNvCxnSpPr>
            <a:cxnSpLocks/>
            <a:stCxn id="624" idx="3"/>
            <a:endCxn id="628" idx="1"/>
          </p:cNvCxnSpPr>
          <p:nvPr/>
        </p:nvCxnSpPr>
        <p:spPr>
          <a:xfrm>
            <a:off x="1667587" y="2782602"/>
            <a:ext cx="844175" cy="958505"/>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10" name="Google Shape;620;p51">
            <a:extLst>
              <a:ext uri="{FF2B5EF4-FFF2-40B4-BE49-F238E27FC236}">
                <a16:creationId xmlns:a16="http://schemas.microsoft.com/office/drawing/2014/main" id="{3BB630B2-9E98-89FB-29E4-FC1B4EAE8034}"/>
              </a:ext>
            </a:extLst>
          </p:cNvPr>
          <p:cNvSpPr txBox="1"/>
          <p:nvPr/>
        </p:nvSpPr>
        <p:spPr>
          <a:xfrm>
            <a:off x="5002557" y="3503957"/>
            <a:ext cx="789373" cy="47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Times New Roman" panose="02020603050405020304" pitchFamily="18" charset="0"/>
                <a:ea typeface="Hanken Grotesk"/>
                <a:cs typeface="Times New Roman" panose="02020603050405020304" pitchFamily="18" charset="0"/>
                <a:sym typeface="Hanken Grotesk"/>
              </a:rPr>
              <a:t>Origen</a:t>
            </a:r>
            <a:endParaRPr dirty="0">
              <a:solidFill>
                <a:schemeClr val="dk1"/>
              </a:solidFill>
              <a:latin typeface="Times New Roman" panose="02020603050405020304" pitchFamily="18" charset="0"/>
              <a:ea typeface="Hanken Grotesk"/>
              <a:cs typeface="Times New Roman" panose="02020603050405020304" pitchFamily="18" charset="0"/>
              <a:sym typeface="Hanken Grotesk"/>
            </a:endParaRPr>
          </a:p>
        </p:txBody>
      </p:sp>
      <p:cxnSp>
        <p:nvCxnSpPr>
          <p:cNvPr id="12" name="Straight Connector 11">
            <a:extLst>
              <a:ext uri="{FF2B5EF4-FFF2-40B4-BE49-F238E27FC236}">
                <a16:creationId xmlns:a16="http://schemas.microsoft.com/office/drawing/2014/main" id="{5F22F8C9-B523-987B-735B-792AFA6E32EE}"/>
              </a:ext>
            </a:extLst>
          </p:cNvPr>
          <p:cNvCxnSpPr>
            <a:cxnSpLocks/>
            <a:stCxn id="625" idx="3"/>
            <a:endCxn id="620" idx="1"/>
          </p:cNvCxnSpPr>
          <p:nvPr/>
        </p:nvCxnSpPr>
        <p:spPr>
          <a:xfrm flipV="1">
            <a:off x="4675362" y="2063444"/>
            <a:ext cx="327195" cy="1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F1FDE2-A468-9682-C3D4-BD2A3B0B14A4}"/>
              </a:ext>
            </a:extLst>
          </p:cNvPr>
          <p:cNvCxnSpPr>
            <a:cxnSpLocks/>
            <a:stCxn id="628" idx="3"/>
            <a:endCxn id="10" idx="1"/>
          </p:cNvCxnSpPr>
          <p:nvPr/>
        </p:nvCxnSpPr>
        <p:spPr>
          <a:xfrm>
            <a:off x="4675362" y="3741107"/>
            <a:ext cx="3271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A3492A-09DF-2497-EC04-91FA367E3C67}"/>
              </a:ext>
            </a:extLst>
          </p:cNvPr>
          <p:cNvCxnSpPr>
            <a:cxnSpLocks/>
            <a:stCxn id="620" idx="3"/>
          </p:cNvCxnSpPr>
          <p:nvPr/>
        </p:nvCxnSpPr>
        <p:spPr>
          <a:xfrm>
            <a:off x="5791930" y="2063444"/>
            <a:ext cx="27197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D93EDA-3D66-FDB2-B93D-BF84A834C6A7}"/>
              </a:ext>
            </a:extLst>
          </p:cNvPr>
          <p:cNvCxnSpPr>
            <a:cxnSpLocks/>
            <a:stCxn id="10" idx="3"/>
          </p:cNvCxnSpPr>
          <p:nvPr/>
        </p:nvCxnSpPr>
        <p:spPr>
          <a:xfrm>
            <a:off x="5791930" y="3741107"/>
            <a:ext cx="327195" cy="67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536AC072-0480-7E75-E5F4-6904359BE74B}"/>
              </a:ext>
            </a:extLst>
          </p:cNvPr>
          <p:cNvSpPr>
            <a:spLocks noGrp="1"/>
          </p:cNvSpPr>
          <p:nvPr>
            <p:ph type="title"/>
          </p:nvPr>
        </p:nvSpPr>
        <p:spPr>
          <a:xfrm>
            <a:off x="720000" y="254525"/>
            <a:ext cx="7704000" cy="572700"/>
          </a:xfrm>
        </p:spPr>
        <p:txBody>
          <a:bodyPr/>
          <a:lstStyle/>
          <a:p>
            <a:pPr algn="ctr"/>
            <a:r>
              <a:rPr lang="es-MX" b="1" dirty="0"/>
              <a:t>ARTEFACTOS EN SEÑAL EEG</a:t>
            </a:r>
            <a:endParaRPr lang="es-MX" b="1" noProof="0" dirty="0"/>
          </a:p>
        </p:txBody>
      </p:sp>
      <p:sp>
        <p:nvSpPr>
          <p:cNvPr id="30" name="Google Shape;9346;p75">
            <a:extLst>
              <a:ext uri="{FF2B5EF4-FFF2-40B4-BE49-F238E27FC236}">
                <a16:creationId xmlns:a16="http://schemas.microsoft.com/office/drawing/2014/main" id="{DD4EF377-A012-D562-4080-461021BFED44}"/>
              </a:ext>
            </a:extLst>
          </p:cNvPr>
          <p:cNvSpPr/>
          <p:nvPr/>
        </p:nvSpPr>
        <p:spPr>
          <a:xfrm>
            <a:off x="7122755" y="2409355"/>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9440;p75">
            <a:extLst>
              <a:ext uri="{FF2B5EF4-FFF2-40B4-BE49-F238E27FC236}">
                <a16:creationId xmlns:a16="http://schemas.microsoft.com/office/drawing/2014/main" id="{64F83CE9-5A83-0104-AD3B-6F43ECBFE1DA}"/>
              </a:ext>
            </a:extLst>
          </p:cNvPr>
          <p:cNvGrpSpPr/>
          <p:nvPr/>
        </p:nvGrpSpPr>
        <p:grpSpPr>
          <a:xfrm>
            <a:off x="7020622" y="1669152"/>
            <a:ext cx="356020" cy="230770"/>
            <a:chOff x="-27728850" y="2382950"/>
            <a:chExt cx="297750" cy="193000"/>
          </a:xfrm>
          <a:solidFill>
            <a:schemeClr val="bg1">
              <a:lumMod val="10000"/>
            </a:schemeClr>
          </a:solidFill>
        </p:grpSpPr>
        <p:sp>
          <p:nvSpPr>
            <p:cNvPr id="32" name="Google Shape;9441;p75">
              <a:extLst>
                <a:ext uri="{FF2B5EF4-FFF2-40B4-BE49-F238E27FC236}">
                  <a16:creationId xmlns:a16="http://schemas.microsoft.com/office/drawing/2014/main" id="{01D0DEB0-8E3D-9CA0-DA88-BB77A30B7BD7}"/>
                </a:ext>
              </a:extLst>
            </p:cNvPr>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42;p75">
              <a:extLst>
                <a:ext uri="{FF2B5EF4-FFF2-40B4-BE49-F238E27FC236}">
                  <a16:creationId xmlns:a16="http://schemas.microsoft.com/office/drawing/2014/main" id="{259F9A8A-8E29-785B-6C37-4704452F0A07}"/>
                </a:ext>
              </a:extLst>
            </p:cNvPr>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43;p75">
              <a:extLst>
                <a:ext uri="{FF2B5EF4-FFF2-40B4-BE49-F238E27FC236}">
                  <a16:creationId xmlns:a16="http://schemas.microsoft.com/office/drawing/2014/main" id="{CDAF013A-F83E-E245-622C-D6A6736698D0}"/>
                </a:ext>
              </a:extLst>
            </p:cNvPr>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809;p76">
            <a:extLst>
              <a:ext uri="{FF2B5EF4-FFF2-40B4-BE49-F238E27FC236}">
                <a16:creationId xmlns:a16="http://schemas.microsoft.com/office/drawing/2014/main" id="{B68F5667-D80A-9E91-6393-45661FACC06C}"/>
              </a:ext>
            </a:extLst>
          </p:cNvPr>
          <p:cNvGrpSpPr/>
          <p:nvPr/>
        </p:nvGrpSpPr>
        <p:grpSpPr>
          <a:xfrm>
            <a:off x="7274768" y="1938538"/>
            <a:ext cx="328071" cy="349427"/>
            <a:chOff x="5421475" y="1945825"/>
            <a:chExt cx="278050" cy="296150"/>
          </a:xfrm>
        </p:grpSpPr>
        <p:sp>
          <p:nvSpPr>
            <p:cNvPr id="36" name="Google Shape;9810;p76">
              <a:extLst>
                <a:ext uri="{FF2B5EF4-FFF2-40B4-BE49-F238E27FC236}">
                  <a16:creationId xmlns:a16="http://schemas.microsoft.com/office/drawing/2014/main" id="{1340A34F-5230-5108-027A-A001DA91FA82}"/>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11;p76">
              <a:extLst>
                <a:ext uri="{FF2B5EF4-FFF2-40B4-BE49-F238E27FC236}">
                  <a16:creationId xmlns:a16="http://schemas.microsoft.com/office/drawing/2014/main" id="{C3FE2153-BCA0-8551-066E-16A361E7CB6A}"/>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12;p76">
              <a:extLst>
                <a:ext uri="{FF2B5EF4-FFF2-40B4-BE49-F238E27FC236}">
                  <a16:creationId xmlns:a16="http://schemas.microsoft.com/office/drawing/2014/main" id="{12ADECEB-7585-0884-1398-AC180842B0B8}"/>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13;p76">
              <a:extLst>
                <a:ext uri="{FF2B5EF4-FFF2-40B4-BE49-F238E27FC236}">
                  <a16:creationId xmlns:a16="http://schemas.microsoft.com/office/drawing/2014/main" id="{8644A7B6-F34A-5FB0-19EA-11199E3988E7}"/>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14;p76">
              <a:extLst>
                <a:ext uri="{FF2B5EF4-FFF2-40B4-BE49-F238E27FC236}">
                  <a16:creationId xmlns:a16="http://schemas.microsoft.com/office/drawing/2014/main" id="{C9D43878-2D29-0A43-95DD-6291153D3810}"/>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15;p76">
              <a:extLst>
                <a:ext uri="{FF2B5EF4-FFF2-40B4-BE49-F238E27FC236}">
                  <a16:creationId xmlns:a16="http://schemas.microsoft.com/office/drawing/2014/main" id="{F1EBEA76-05FD-3A7B-DC53-60C0B166458A}"/>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16;p76">
              <a:extLst>
                <a:ext uri="{FF2B5EF4-FFF2-40B4-BE49-F238E27FC236}">
                  <a16:creationId xmlns:a16="http://schemas.microsoft.com/office/drawing/2014/main" id="{1B0A4493-0F3D-E1F7-DFE0-9BCC26DF91FB}"/>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17;p76">
              <a:extLst>
                <a:ext uri="{FF2B5EF4-FFF2-40B4-BE49-F238E27FC236}">
                  <a16:creationId xmlns:a16="http://schemas.microsoft.com/office/drawing/2014/main" id="{49ABBA7E-F768-8433-8334-CB0CB8BC5893}"/>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786;p76">
            <a:extLst>
              <a:ext uri="{FF2B5EF4-FFF2-40B4-BE49-F238E27FC236}">
                <a16:creationId xmlns:a16="http://schemas.microsoft.com/office/drawing/2014/main" id="{C75F4F66-F8A6-D5C7-7C29-056AA6CBB978}"/>
              </a:ext>
            </a:extLst>
          </p:cNvPr>
          <p:cNvGrpSpPr/>
          <p:nvPr/>
        </p:nvGrpSpPr>
        <p:grpSpPr>
          <a:xfrm>
            <a:off x="7686999" y="3127374"/>
            <a:ext cx="351315" cy="348513"/>
            <a:chOff x="6167350" y="2672800"/>
            <a:chExt cx="297750" cy="295375"/>
          </a:xfrm>
          <a:solidFill>
            <a:schemeClr val="bg1">
              <a:lumMod val="10000"/>
            </a:schemeClr>
          </a:solidFill>
        </p:grpSpPr>
        <p:sp>
          <p:nvSpPr>
            <p:cNvPr id="48" name="Google Shape;9787;p76">
              <a:extLst>
                <a:ext uri="{FF2B5EF4-FFF2-40B4-BE49-F238E27FC236}">
                  <a16:creationId xmlns:a16="http://schemas.microsoft.com/office/drawing/2014/main" id="{BA16F1EE-E392-6B7E-6DF0-5BAC82CC5D24}"/>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88;p76">
              <a:extLst>
                <a:ext uri="{FF2B5EF4-FFF2-40B4-BE49-F238E27FC236}">
                  <a16:creationId xmlns:a16="http://schemas.microsoft.com/office/drawing/2014/main" id="{02A20ABC-B2BE-F6FB-5BFB-9EB5A31F99C8}"/>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89;p76">
              <a:extLst>
                <a:ext uri="{FF2B5EF4-FFF2-40B4-BE49-F238E27FC236}">
                  <a16:creationId xmlns:a16="http://schemas.microsoft.com/office/drawing/2014/main" id="{58C3DFD4-7CF7-0CD1-553F-72495BF02310}"/>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90;p76">
              <a:extLst>
                <a:ext uri="{FF2B5EF4-FFF2-40B4-BE49-F238E27FC236}">
                  <a16:creationId xmlns:a16="http://schemas.microsoft.com/office/drawing/2014/main" id="{F27AC7C8-375F-C76C-3A78-7FF5E5EE494D}"/>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91;p76">
              <a:extLst>
                <a:ext uri="{FF2B5EF4-FFF2-40B4-BE49-F238E27FC236}">
                  <a16:creationId xmlns:a16="http://schemas.microsoft.com/office/drawing/2014/main" id="{2FE57597-E84D-12D3-A5B8-CB7331CF0E63}"/>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9868;p76">
            <a:extLst>
              <a:ext uri="{FF2B5EF4-FFF2-40B4-BE49-F238E27FC236}">
                <a16:creationId xmlns:a16="http://schemas.microsoft.com/office/drawing/2014/main" id="{19095446-4668-BD4C-8CD2-484433B1063B}"/>
              </a:ext>
            </a:extLst>
          </p:cNvPr>
          <p:cNvGrpSpPr/>
          <p:nvPr/>
        </p:nvGrpSpPr>
        <p:grpSpPr>
          <a:xfrm>
            <a:off x="8423868" y="3619681"/>
            <a:ext cx="306686" cy="349457"/>
            <a:chOff x="5794025" y="2673575"/>
            <a:chExt cx="259925" cy="296175"/>
          </a:xfrm>
          <a:solidFill>
            <a:schemeClr val="bg1">
              <a:lumMod val="10000"/>
            </a:schemeClr>
          </a:solidFill>
        </p:grpSpPr>
        <p:sp>
          <p:nvSpPr>
            <p:cNvPr id="54" name="Google Shape;9869;p76">
              <a:extLst>
                <a:ext uri="{FF2B5EF4-FFF2-40B4-BE49-F238E27FC236}">
                  <a16:creationId xmlns:a16="http://schemas.microsoft.com/office/drawing/2014/main" id="{F333E030-CB3D-EE3A-D364-D5E4C311C38C}"/>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0;p76">
              <a:extLst>
                <a:ext uri="{FF2B5EF4-FFF2-40B4-BE49-F238E27FC236}">
                  <a16:creationId xmlns:a16="http://schemas.microsoft.com/office/drawing/2014/main" id="{B3A412FE-F680-6FBA-53E5-4A99CA1D0A4D}"/>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9403;p75">
            <a:extLst>
              <a:ext uri="{FF2B5EF4-FFF2-40B4-BE49-F238E27FC236}">
                <a16:creationId xmlns:a16="http://schemas.microsoft.com/office/drawing/2014/main" id="{5EEF3743-5ECE-F243-E6F7-8F9941511633}"/>
              </a:ext>
            </a:extLst>
          </p:cNvPr>
          <p:cNvGrpSpPr/>
          <p:nvPr/>
        </p:nvGrpSpPr>
        <p:grpSpPr>
          <a:xfrm>
            <a:off x="8038314" y="3989195"/>
            <a:ext cx="354136" cy="353180"/>
            <a:chOff x="-26215025" y="1971025"/>
            <a:chExt cx="296175" cy="295375"/>
          </a:xfrm>
        </p:grpSpPr>
        <p:sp>
          <p:nvSpPr>
            <p:cNvPr id="59" name="Google Shape;9404;p75">
              <a:extLst>
                <a:ext uri="{FF2B5EF4-FFF2-40B4-BE49-F238E27FC236}">
                  <a16:creationId xmlns:a16="http://schemas.microsoft.com/office/drawing/2014/main" id="{C61B26B3-8DF6-CEFB-E811-98FCEC58D8BF}"/>
                </a:ext>
              </a:extLst>
            </p:cNvPr>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05;p75">
              <a:extLst>
                <a:ext uri="{FF2B5EF4-FFF2-40B4-BE49-F238E27FC236}">
                  <a16:creationId xmlns:a16="http://schemas.microsoft.com/office/drawing/2014/main" id="{9845808A-77E4-571B-0ADA-72FE5515E83B}"/>
                </a:ext>
              </a:extLst>
            </p:cNvPr>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06;p75">
              <a:extLst>
                <a:ext uri="{FF2B5EF4-FFF2-40B4-BE49-F238E27FC236}">
                  <a16:creationId xmlns:a16="http://schemas.microsoft.com/office/drawing/2014/main" id="{8F4D6174-3101-1F3B-303A-C0F1C9C5AABF}"/>
                </a:ext>
              </a:extLst>
            </p:cNvPr>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07;p75">
              <a:extLst>
                <a:ext uri="{FF2B5EF4-FFF2-40B4-BE49-F238E27FC236}">
                  <a16:creationId xmlns:a16="http://schemas.microsoft.com/office/drawing/2014/main" id="{A4737435-9A7F-86FB-44BE-3705D3E7EC8F}"/>
                </a:ext>
              </a:extLst>
            </p:cNvPr>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408;p75">
              <a:extLst>
                <a:ext uri="{FF2B5EF4-FFF2-40B4-BE49-F238E27FC236}">
                  <a16:creationId xmlns:a16="http://schemas.microsoft.com/office/drawing/2014/main" id="{27774881-7FE2-59A7-A70A-6A73EBB18885}"/>
                </a:ext>
              </a:extLst>
            </p:cNvPr>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9409;p75">
              <a:extLst>
                <a:ext uri="{FF2B5EF4-FFF2-40B4-BE49-F238E27FC236}">
                  <a16:creationId xmlns:a16="http://schemas.microsoft.com/office/drawing/2014/main" id="{5F01CF23-B5B5-BA0E-9B31-3F905CB4DBC3}"/>
                </a:ext>
              </a:extLst>
            </p:cNvPr>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410;p75">
              <a:extLst>
                <a:ext uri="{FF2B5EF4-FFF2-40B4-BE49-F238E27FC236}">
                  <a16:creationId xmlns:a16="http://schemas.microsoft.com/office/drawing/2014/main" id="{08FBCD1D-8115-2258-1ABE-B765B199C0AA}"/>
                </a:ext>
              </a:extLst>
            </p:cNvPr>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9411;p75">
              <a:extLst>
                <a:ext uri="{FF2B5EF4-FFF2-40B4-BE49-F238E27FC236}">
                  <a16:creationId xmlns:a16="http://schemas.microsoft.com/office/drawing/2014/main" id="{1FFBEB26-EE36-970A-5E8C-385DF714D4B2}"/>
                </a:ext>
              </a:extLst>
            </p:cNvPr>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1707EA6-4E4B-A4D5-9575-7BE71F161E4A}"/>
              </a:ext>
            </a:extLst>
          </p:cNvPr>
          <p:cNvSpPr txBox="1"/>
          <p:nvPr/>
        </p:nvSpPr>
        <p:spPr>
          <a:xfrm>
            <a:off x="399914" y="3134301"/>
            <a:ext cx="1160446" cy="738664"/>
          </a:xfrm>
          <a:prstGeom prst="rect">
            <a:avLst/>
          </a:prstGeom>
          <a:noFill/>
        </p:spPr>
        <p:txBody>
          <a:bodyPr wrap="square">
            <a:spAutoFit/>
          </a:bodyPr>
          <a:lstStyle/>
          <a:p>
            <a:pPr algn="ctr"/>
            <a:r>
              <a:rPr lang="es-MX"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(Quintero-Rincón et al., 2021)</a:t>
            </a:r>
            <a:endParaRPr lang="es-MX" dirty="0"/>
          </a:p>
        </p:txBody>
      </p:sp>
      <p:sp>
        <p:nvSpPr>
          <p:cNvPr id="6" name="TextBox 5">
            <a:extLst>
              <a:ext uri="{FF2B5EF4-FFF2-40B4-BE49-F238E27FC236}">
                <a16:creationId xmlns:a16="http://schemas.microsoft.com/office/drawing/2014/main" id="{FAD562AC-682A-ADA7-D69B-ED1E4982BFC8}"/>
              </a:ext>
            </a:extLst>
          </p:cNvPr>
          <p:cNvSpPr txBox="1"/>
          <p:nvPr/>
        </p:nvSpPr>
        <p:spPr>
          <a:xfrm>
            <a:off x="580980" y="794401"/>
            <a:ext cx="7982040" cy="553998"/>
          </a:xfrm>
          <a:prstGeom prst="rect">
            <a:avLst/>
          </a:prstGeom>
          <a:noFill/>
        </p:spPr>
        <p:txBody>
          <a:bodyPr wrap="square">
            <a:spAutoFit/>
          </a:bodyPr>
          <a:lstStyle/>
          <a:p>
            <a:pPr marL="0" indent="0" algn="just">
              <a:buNone/>
            </a:pPr>
            <a:r>
              <a:rPr lang="es-MX" sz="1500" dirty="0">
                <a:latin typeface="Times New Roman" panose="02020603050405020304" pitchFamily="18" charset="0"/>
                <a:cs typeface="Times New Roman" panose="02020603050405020304" pitchFamily="18" charset="0"/>
              </a:rPr>
              <a:t>Los artefactos en EEG son señales no deseadas que pueden introducir cambios en las mediciones y afectar la señal de interés </a:t>
            </a:r>
            <a:r>
              <a:rPr lang="es-MX"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s-MX" sz="15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Jiang</a:t>
            </a:r>
            <a:r>
              <a:rPr lang="es-MX"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2019; Quintero-Rincón et al., 2021)</a:t>
            </a:r>
            <a:r>
              <a:rPr lang="es-MX" sz="1500" dirty="0">
                <a:latin typeface="Times New Roman" panose="02020603050405020304" pitchFamily="18" charset="0"/>
                <a:cs typeface="Times New Roman" panose="02020603050405020304" pitchFamily="18" charset="0"/>
              </a:rPr>
              <a:t>.</a:t>
            </a:r>
          </a:p>
        </p:txBody>
      </p:sp>
      <p:sp>
        <p:nvSpPr>
          <p:cNvPr id="2" name="Rectangle 20">
            <a:extLst>
              <a:ext uri="{FF2B5EF4-FFF2-40B4-BE49-F238E27FC236}">
                <a16:creationId xmlns:a16="http://schemas.microsoft.com/office/drawing/2014/main" id="{60FB958B-69B1-0AFD-EFBA-9CDE31839486}"/>
              </a:ext>
            </a:extLst>
          </p:cNvPr>
          <p:cNvSpPr/>
          <p:nvPr/>
        </p:nvSpPr>
        <p:spPr>
          <a:xfrm>
            <a:off x="580980" y="4581198"/>
            <a:ext cx="7982040"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4 </a:t>
            </a:r>
            <a:r>
              <a:rPr lang="es-MX" dirty="0">
                <a:solidFill>
                  <a:schemeClr val="dk1"/>
                </a:solidFill>
                <a:latin typeface="Times New Roman" panose="02020603050405020304" pitchFamily="18" charset="0"/>
                <a:ea typeface="Times New Roman"/>
                <a:cs typeface="Times New Roman" panose="02020603050405020304" pitchFamily="18" charset="0"/>
                <a:sym typeface="Times New Roman"/>
              </a:rPr>
              <a:t>Diferentes tipos de artefactos y su origen.</a:t>
            </a:r>
          </a:p>
        </p:txBody>
      </p:sp>
    </p:spTree>
    <p:extLst>
      <p:ext uri="{BB962C8B-B14F-4D97-AF65-F5344CB8AC3E}">
        <p14:creationId xmlns:p14="http://schemas.microsoft.com/office/powerpoint/2010/main" val="127915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E0134B-C18B-36D4-2419-5AEF7D2AC574}"/>
              </a:ext>
            </a:extLst>
          </p:cNvPr>
          <p:cNvSpPr>
            <a:spLocks/>
          </p:cNvSpPr>
          <p:nvPr/>
        </p:nvSpPr>
        <p:spPr>
          <a:xfrm>
            <a:off x="235974" y="4565666"/>
            <a:ext cx="8672051" cy="307777"/>
          </a:xfrm>
          <a:prstGeom prst="rect">
            <a:avLst/>
          </a:prstGeom>
        </p:spPr>
        <p:txBody>
          <a:bodyPr wrap="square">
            <a:spAutoFit/>
          </a:bodyPr>
          <a:lstStyle/>
          <a:p>
            <a:pPr lvl="0" algn="ctr">
              <a:buClr>
                <a:srgbClr val="000000"/>
              </a:buClr>
              <a:buSzPts val="1800"/>
            </a:pPr>
            <a:r>
              <a:rPr lang="es-MX" b="1" dirty="0">
                <a:solidFill>
                  <a:schemeClr val="dk1"/>
                </a:solidFill>
                <a:latin typeface="Times New Roman" panose="02020603050405020304" pitchFamily="18" charset="0"/>
                <a:ea typeface="Times New Roman"/>
                <a:cs typeface="Times New Roman" panose="02020603050405020304" pitchFamily="18" charset="0"/>
                <a:sym typeface="Times New Roman"/>
              </a:rPr>
              <a:t>Fig. 5 </a:t>
            </a:r>
            <a:r>
              <a:rPr lang="es-MX" dirty="0">
                <a:solidFill>
                  <a:schemeClr val="dk1"/>
                </a:solidFill>
                <a:latin typeface="Times New Roman" panose="02020603050405020304" pitchFamily="18" charset="0"/>
                <a:cs typeface="Times New Roman" panose="02020603050405020304" pitchFamily="18" charset="0"/>
              </a:rPr>
              <a:t>Ejemplos de diferentes tipos de artefactos.</a:t>
            </a:r>
            <a:endParaRPr lang="es-MX" dirty="0">
              <a:solidFill>
                <a:schemeClr val="dk1"/>
              </a:solidFill>
              <a:latin typeface="Times New Roman" panose="02020603050405020304" pitchFamily="18" charset="0"/>
              <a:cs typeface="Times New Roman" panose="02020603050405020304" pitchFamily="18" charset="0"/>
              <a:sym typeface="Times New Roman"/>
            </a:endParaRPr>
          </a:p>
        </p:txBody>
      </p:sp>
      <p:pic>
        <p:nvPicPr>
          <p:cNvPr id="8" name="Imagen 7">
            <a:extLst>
              <a:ext uri="{FF2B5EF4-FFF2-40B4-BE49-F238E27FC236}">
                <a16:creationId xmlns:a16="http://schemas.microsoft.com/office/drawing/2014/main" id="{C0ECBB88-31A7-3408-4451-29BDD86D26BC}"/>
              </a:ext>
            </a:extLst>
          </p:cNvPr>
          <p:cNvPicPr>
            <a:picLocks/>
          </p:cNvPicPr>
          <p:nvPr/>
        </p:nvPicPr>
        <p:blipFill>
          <a:blip r:embed="rId2"/>
          <a:srcRect r="36619"/>
          <a:stretch/>
        </p:blipFill>
        <p:spPr>
          <a:xfrm>
            <a:off x="754620" y="2447687"/>
            <a:ext cx="2340000" cy="1620000"/>
          </a:xfrm>
          <a:prstGeom prst="rect">
            <a:avLst/>
          </a:prstGeom>
        </p:spPr>
      </p:pic>
      <p:pic>
        <p:nvPicPr>
          <p:cNvPr id="18" name="Imagen 17">
            <a:extLst>
              <a:ext uri="{FF2B5EF4-FFF2-40B4-BE49-F238E27FC236}">
                <a16:creationId xmlns:a16="http://schemas.microsoft.com/office/drawing/2014/main" id="{3A7AC6F4-62E2-0AF4-858B-E5837009B415}"/>
              </a:ext>
            </a:extLst>
          </p:cNvPr>
          <p:cNvPicPr>
            <a:picLocks/>
          </p:cNvPicPr>
          <p:nvPr/>
        </p:nvPicPr>
        <p:blipFill>
          <a:blip r:embed="rId3"/>
          <a:srcRect r="35000"/>
          <a:stretch/>
        </p:blipFill>
        <p:spPr>
          <a:xfrm>
            <a:off x="754620" y="423944"/>
            <a:ext cx="2340000" cy="1618603"/>
          </a:xfrm>
          <a:prstGeom prst="rect">
            <a:avLst/>
          </a:prstGeom>
        </p:spPr>
      </p:pic>
      <p:pic>
        <p:nvPicPr>
          <p:cNvPr id="26" name="Imagen 25">
            <a:extLst>
              <a:ext uri="{FF2B5EF4-FFF2-40B4-BE49-F238E27FC236}">
                <a16:creationId xmlns:a16="http://schemas.microsoft.com/office/drawing/2014/main" id="{8D37E6A0-DFE7-16FB-505D-3174D2649103}"/>
              </a:ext>
            </a:extLst>
          </p:cNvPr>
          <p:cNvPicPr>
            <a:picLocks/>
          </p:cNvPicPr>
          <p:nvPr/>
        </p:nvPicPr>
        <p:blipFill>
          <a:blip r:embed="rId4"/>
          <a:srcRect r="35000"/>
          <a:stretch/>
        </p:blipFill>
        <p:spPr>
          <a:xfrm>
            <a:off x="6049380" y="422548"/>
            <a:ext cx="2340000" cy="1620000"/>
          </a:xfrm>
          <a:prstGeom prst="rect">
            <a:avLst/>
          </a:prstGeom>
        </p:spPr>
      </p:pic>
      <p:pic>
        <p:nvPicPr>
          <p:cNvPr id="29" name="Imagen 28">
            <a:extLst>
              <a:ext uri="{FF2B5EF4-FFF2-40B4-BE49-F238E27FC236}">
                <a16:creationId xmlns:a16="http://schemas.microsoft.com/office/drawing/2014/main" id="{904AD29F-F5EC-6ABD-905E-53CC00F460C2}"/>
              </a:ext>
            </a:extLst>
          </p:cNvPr>
          <p:cNvPicPr>
            <a:picLocks/>
          </p:cNvPicPr>
          <p:nvPr/>
        </p:nvPicPr>
        <p:blipFill>
          <a:blip r:embed="rId5"/>
          <a:srcRect r="35000"/>
          <a:stretch/>
        </p:blipFill>
        <p:spPr>
          <a:xfrm>
            <a:off x="3402000" y="423945"/>
            <a:ext cx="2340000" cy="1620000"/>
          </a:xfrm>
          <a:prstGeom prst="rect">
            <a:avLst/>
          </a:prstGeom>
        </p:spPr>
      </p:pic>
      <p:pic>
        <p:nvPicPr>
          <p:cNvPr id="31" name="Imagen 30">
            <a:extLst>
              <a:ext uri="{FF2B5EF4-FFF2-40B4-BE49-F238E27FC236}">
                <a16:creationId xmlns:a16="http://schemas.microsoft.com/office/drawing/2014/main" id="{7B46A642-292E-D69F-59B7-301135816EFE}"/>
              </a:ext>
            </a:extLst>
          </p:cNvPr>
          <p:cNvPicPr>
            <a:picLocks/>
          </p:cNvPicPr>
          <p:nvPr/>
        </p:nvPicPr>
        <p:blipFill>
          <a:blip r:embed="rId6"/>
          <a:srcRect r="35000"/>
          <a:stretch/>
        </p:blipFill>
        <p:spPr>
          <a:xfrm>
            <a:off x="6049380" y="2447687"/>
            <a:ext cx="2340000" cy="1620000"/>
          </a:xfrm>
          <a:prstGeom prst="rect">
            <a:avLst/>
          </a:prstGeom>
        </p:spPr>
      </p:pic>
      <p:pic>
        <p:nvPicPr>
          <p:cNvPr id="33" name="Imagen 32">
            <a:extLst>
              <a:ext uri="{FF2B5EF4-FFF2-40B4-BE49-F238E27FC236}">
                <a16:creationId xmlns:a16="http://schemas.microsoft.com/office/drawing/2014/main" id="{F8180C45-0BAF-9344-9195-AF9F2DCA0927}"/>
              </a:ext>
            </a:extLst>
          </p:cNvPr>
          <p:cNvPicPr>
            <a:picLocks/>
          </p:cNvPicPr>
          <p:nvPr/>
        </p:nvPicPr>
        <p:blipFill>
          <a:blip r:embed="rId7"/>
          <a:srcRect r="35000"/>
          <a:stretch/>
        </p:blipFill>
        <p:spPr>
          <a:xfrm>
            <a:off x="3402000" y="2447687"/>
            <a:ext cx="2340000" cy="1620000"/>
          </a:xfrm>
          <a:prstGeom prst="rect">
            <a:avLst/>
          </a:prstGeom>
        </p:spPr>
      </p:pic>
      <p:sp>
        <p:nvSpPr>
          <p:cNvPr id="34" name="CuadroTexto 33">
            <a:extLst>
              <a:ext uri="{FF2B5EF4-FFF2-40B4-BE49-F238E27FC236}">
                <a16:creationId xmlns:a16="http://schemas.microsoft.com/office/drawing/2014/main" id="{0A47CFDB-0BBC-BC82-9646-C89DCA500EC9}"/>
              </a:ext>
            </a:extLst>
          </p:cNvPr>
          <p:cNvSpPr txBox="1"/>
          <p:nvPr/>
        </p:nvSpPr>
        <p:spPr>
          <a:xfrm>
            <a:off x="908310" y="2046179"/>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(a) Señal base EEG</a:t>
            </a:r>
          </a:p>
        </p:txBody>
      </p:sp>
      <p:sp>
        <p:nvSpPr>
          <p:cNvPr id="35" name="CuadroTexto 34">
            <a:extLst>
              <a:ext uri="{FF2B5EF4-FFF2-40B4-BE49-F238E27FC236}">
                <a16:creationId xmlns:a16="http://schemas.microsoft.com/office/drawing/2014/main" id="{F3021FFD-CDFB-B4BF-6337-ABD9F87AF783}"/>
              </a:ext>
            </a:extLst>
          </p:cNvPr>
          <p:cNvSpPr txBox="1"/>
          <p:nvPr/>
        </p:nvSpPr>
        <p:spPr>
          <a:xfrm>
            <a:off x="3402000" y="2046179"/>
            <a:ext cx="264738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(b) Artefacto Movimiento Ocular</a:t>
            </a:r>
          </a:p>
        </p:txBody>
      </p:sp>
      <p:sp>
        <p:nvSpPr>
          <p:cNvPr id="36" name="CuadroTexto 35">
            <a:extLst>
              <a:ext uri="{FF2B5EF4-FFF2-40B4-BE49-F238E27FC236}">
                <a16:creationId xmlns:a16="http://schemas.microsoft.com/office/drawing/2014/main" id="{1748BB7C-7489-86F2-6156-71F2988FFA73}"/>
              </a:ext>
            </a:extLst>
          </p:cNvPr>
          <p:cNvSpPr txBox="1"/>
          <p:nvPr/>
        </p:nvSpPr>
        <p:spPr>
          <a:xfrm>
            <a:off x="6203070" y="2046179"/>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(c) Artefacto Electrodo Pop</a:t>
            </a:r>
          </a:p>
        </p:txBody>
      </p:sp>
      <p:sp>
        <p:nvSpPr>
          <p:cNvPr id="37" name="CuadroTexto 36">
            <a:extLst>
              <a:ext uri="{FF2B5EF4-FFF2-40B4-BE49-F238E27FC236}">
                <a16:creationId xmlns:a16="http://schemas.microsoft.com/office/drawing/2014/main" id="{8BE471E3-C978-B92B-E0CD-C56901DC362B}"/>
              </a:ext>
            </a:extLst>
          </p:cNvPr>
          <p:cNvSpPr txBox="1"/>
          <p:nvPr/>
        </p:nvSpPr>
        <p:spPr>
          <a:xfrm>
            <a:off x="754620"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(d) Artefacto de Masticación</a:t>
            </a:r>
          </a:p>
        </p:txBody>
      </p:sp>
      <p:sp>
        <p:nvSpPr>
          <p:cNvPr id="38" name="CuadroTexto 37">
            <a:extLst>
              <a:ext uri="{FF2B5EF4-FFF2-40B4-BE49-F238E27FC236}">
                <a16:creationId xmlns:a16="http://schemas.microsoft.com/office/drawing/2014/main" id="{4CCED277-13FC-BFD7-3869-D4114A93064A}"/>
              </a:ext>
            </a:extLst>
          </p:cNvPr>
          <p:cNvSpPr txBox="1"/>
          <p:nvPr/>
        </p:nvSpPr>
        <p:spPr>
          <a:xfrm>
            <a:off x="3478845"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(e) Artefacto de Mareo</a:t>
            </a:r>
          </a:p>
        </p:txBody>
      </p:sp>
      <p:sp>
        <p:nvSpPr>
          <p:cNvPr id="39" name="CuadroTexto 38">
            <a:extLst>
              <a:ext uri="{FF2B5EF4-FFF2-40B4-BE49-F238E27FC236}">
                <a16:creationId xmlns:a16="http://schemas.microsoft.com/office/drawing/2014/main" id="{259D2B7C-7543-E1ED-6E2E-9AABA9F6FCD5}"/>
              </a:ext>
            </a:extLst>
          </p:cNvPr>
          <p:cNvSpPr txBox="1"/>
          <p:nvPr/>
        </p:nvSpPr>
        <p:spPr>
          <a:xfrm>
            <a:off x="6203070" y="4110764"/>
            <a:ext cx="2340000" cy="307777"/>
          </a:xfrm>
          <a:prstGeom prst="rect">
            <a:avLst/>
          </a:prstGeom>
          <a:noFill/>
        </p:spPr>
        <p:txBody>
          <a:bodyPr wrap="square" rtlCol="0">
            <a:spAutoFit/>
          </a:bodyPr>
          <a:lstStyle/>
          <a:p>
            <a:pPr algn="ctr"/>
            <a:r>
              <a:rPr lang="es-MX" noProof="0" dirty="0">
                <a:latin typeface="Times New Roman" panose="02020603050405020304" pitchFamily="18" charset="0"/>
                <a:cs typeface="Times New Roman" panose="02020603050405020304" pitchFamily="18" charset="0"/>
              </a:rPr>
              <a:t>(f) Artefacto Muscular</a:t>
            </a:r>
          </a:p>
        </p:txBody>
      </p:sp>
    </p:spTree>
    <p:extLst>
      <p:ext uri="{BB962C8B-B14F-4D97-AF65-F5344CB8AC3E}">
        <p14:creationId xmlns:p14="http://schemas.microsoft.com/office/powerpoint/2010/main" val="99316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078FAFC0-055C-6BC0-AA06-AA1428BA2FFE}"/>
            </a:ext>
          </a:extLst>
        </p:cNvPr>
        <p:cNvGrpSpPr/>
        <p:nvPr/>
      </p:nvGrpSpPr>
      <p:grpSpPr>
        <a:xfrm>
          <a:off x="0" y="0"/>
          <a:ext cx="0" cy="0"/>
          <a:chOff x="0" y="0"/>
          <a:chExt cx="0" cy="0"/>
        </a:xfrm>
      </p:grpSpPr>
      <p:sp>
        <p:nvSpPr>
          <p:cNvPr id="790" name="Google Shape;790;p57">
            <a:extLst>
              <a:ext uri="{FF2B5EF4-FFF2-40B4-BE49-F238E27FC236}">
                <a16:creationId xmlns:a16="http://schemas.microsoft.com/office/drawing/2014/main" id="{B1ECB425-A31E-E545-4FC6-964C831526F2}"/>
              </a:ext>
            </a:extLst>
          </p:cNvPr>
          <p:cNvSpPr/>
          <p:nvPr/>
        </p:nvSpPr>
        <p:spPr>
          <a:xfrm>
            <a:off x="461382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a:extLst>
              <a:ext uri="{FF2B5EF4-FFF2-40B4-BE49-F238E27FC236}">
                <a16:creationId xmlns:a16="http://schemas.microsoft.com/office/drawing/2014/main" id="{A2F4219B-F552-4DEA-3DA8-E5814A4C128E}"/>
              </a:ext>
            </a:extLst>
          </p:cNvPr>
          <p:cNvSpPr/>
          <p:nvPr/>
        </p:nvSpPr>
        <p:spPr>
          <a:xfrm>
            <a:off x="4613825" y="1324363"/>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a:extLst>
              <a:ext uri="{FF2B5EF4-FFF2-40B4-BE49-F238E27FC236}">
                <a16:creationId xmlns:a16="http://schemas.microsoft.com/office/drawing/2014/main" id="{FA20F9AE-891E-31F4-AC65-BF18C5C9151A}"/>
              </a:ext>
            </a:extLst>
          </p:cNvPr>
          <p:cNvSpPr/>
          <p:nvPr/>
        </p:nvSpPr>
        <p:spPr>
          <a:xfrm>
            <a:off x="1237775" y="2891975"/>
            <a:ext cx="516300" cy="51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a:extLst>
              <a:ext uri="{FF2B5EF4-FFF2-40B4-BE49-F238E27FC236}">
                <a16:creationId xmlns:a16="http://schemas.microsoft.com/office/drawing/2014/main" id="{E1408233-3EE5-E2AC-E628-9E2E49846935}"/>
              </a:ext>
            </a:extLst>
          </p:cNvPr>
          <p:cNvSpPr txBox="1">
            <a:spLocks noGrp="1"/>
          </p:cNvSpPr>
          <p:nvPr>
            <p:ph type="subTitle" idx="1"/>
          </p:nvPr>
        </p:nvSpPr>
        <p:spPr>
          <a:xfrm>
            <a:off x="1668275" y="3043203"/>
            <a:ext cx="3122967" cy="1416384"/>
          </a:xfrm>
          <a:prstGeom prst="rect">
            <a:avLst/>
          </a:prstGeom>
        </p:spPr>
        <p:txBody>
          <a:bodyPr spcFirstLastPara="1" wrap="square" lIns="91425" tIns="91425" rIns="91425" bIns="91425" anchor="t" anchorCtr="0">
            <a:noAutofit/>
          </a:bodyPr>
          <a:lstStyle/>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Identificar eventos epilépticos</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Diagnosticar trastornos del sueño</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Depresión</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Alzheimer </a:t>
            </a:r>
          </a:p>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Esquizofrenia </a:t>
            </a:r>
          </a:p>
        </p:txBody>
      </p:sp>
      <p:sp>
        <p:nvSpPr>
          <p:cNvPr id="799" name="Google Shape;799;p57">
            <a:extLst>
              <a:ext uri="{FF2B5EF4-FFF2-40B4-BE49-F238E27FC236}">
                <a16:creationId xmlns:a16="http://schemas.microsoft.com/office/drawing/2014/main" id="{1D3BEFAD-7CDF-0515-41E6-3567C828CA5A}"/>
              </a:ext>
            </a:extLst>
          </p:cNvPr>
          <p:cNvSpPr txBox="1">
            <a:spLocks noGrp="1"/>
          </p:cNvSpPr>
          <p:nvPr>
            <p:ph type="subTitle" idx="5"/>
          </p:nvPr>
        </p:nvSpPr>
        <p:spPr>
          <a:xfrm>
            <a:off x="1762571" y="1987003"/>
            <a:ext cx="2687400" cy="11631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2000" dirty="0">
                <a:latin typeface="Times New Roman" panose="02020603050405020304" pitchFamily="18" charset="0"/>
                <a:cs typeface="Times New Roman" panose="02020603050405020304" pitchFamily="18" charset="0"/>
              </a:rPr>
              <a:t>EEG se utiliza ampliamente en aplicaciones clínicas</a:t>
            </a:r>
            <a:endParaRPr dirty="0"/>
          </a:p>
        </p:txBody>
      </p:sp>
      <p:cxnSp>
        <p:nvCxnSpPr>
          <p:cNvPr id="826" name="Google Shape;826;p57">
            <a:extLst>
              <a:ext uri="{FF2B5EF4-FFF2-40B4-BE49-F238E27FC236}">
                <a16:creationId xmlns:a16="http://schemas.microsoft.com/office/drawing/2014/main" id="{BBF3753D-AA44-DFA2-0842-4DB92E356CC4}"/>
              </a:ext>
            </a:extLst>
          </p:cNvPr>
          <p:cNvCxnSpPr>
            <a:cxnSpLocks/>
          </p:cNvCxnSpPr>
          <p:nvPr/>
        </p:nvCxnSpPr>
        <p:spPr>
          <a:xfrm>
            <a:off x="1495925" y="1990955"/>
            <a:ext cx="0" cy="3240000"/>
          </a:xfrm>
          <a:prstGeom prst="straightConnector1">
            <a:avLst/>
          </a:prstGeom>
          <a:noFill/>
          <a:ln w="19050" cap="flat" cmpd="sng">
            <a:solidFill>
              <a:schemeClr val="dk1"/>
            </a:solidFill>
            <a:prstDash val="solid"/>
            <a:round/>
            <a:headEnd type="none" w="med" len="med"/>
            <a:tailEnd type="none" w="med" len="med"/>
          </a:ln>
        </p:spPr>
      </p:cxnSp>
      <p:sp>
        <p:nvSpPr>
          <p:cNvPr id="4" name="Title 1">
            <a:extLst>
              <a:ext uri="{FF2B5EF4-FFF2-40B4-BE49-F238E27FC236}">
                <a16:creationId xmlns:a16="http://schemas.microsoft.com/office/drawing/2014/main" id="{2CEC2D7A-5099-3C9A-316F-38E5E459E15A}"/>
              </a:ext>
            </a:extLst>
          </p:cNvPr>
          <p:cNvSpPr>
            <a:spLocks noGrp="1"/>
          </p:cNvSpPr>
          <p:nvPr>
            <p:ph type="title"/>
          </p:nvPr>
        </p:nvSpPr>
        <p:spPr>
          <a:xfrm>
            <a:off x="264164" y="254525"/>
            <a:ext cx="8666475" cy="961050"/>
          </a:xfrm>
        </p:spPr>
        <p:txBody>
          <a:bodyPr/>
          <a:lstStyle/>
          <a:p>
            <a:pPr algn="ctr"/>
            <a:r>
              <a:rPr lang="es-MX" sz="2400" b="1" dirty="0"/>
              <a:t>PRINCIPALES ÁREAS DONDE LOS ARTEFACTOS AFECTA EN LA INTERPRETACIÓN DE LAS SEÑALES EEG</a:t>
            </a:r>
          </a:p>
        </p:txBody>
      </p:sp>
      <p:cxnSp>
        <p:nvCxnSpPr>
          <p:cNvPr id="15" name="Google Shape;826;p57">
            <a:extLst>
              <a:ext uri="{FF2B5EF4-FFF2-40B4-BE49-F238E27FC236}">
                <a16:creationId xmlns:a16="http://schemas.microsoft.com/office/drawing/2014/main" id="{D5B3A4B7-A91D-3EAE-E19C-94C491047810}"/>
              </a:ext>
            </a:extLst>
          </p:cNvPr>
          <p:cNvCxnSpPr>
            <a:cxnSpLocks/>
          </p:cNvCxnSpPr>
          <p:nvPr/>
        </p:nvCxnSpPr>
        <p:spPr>
          <a:xfrm>
            <a:off x="4945420" y="1990955"/>
            <a:ext cx="0" cy="3240000"/>
          </a:xfrm>
          <a:prstGeom prst="straightConnector1">
            <a:avLst/>
          </a:prstGeom>
          <a:noFill/>
          <a:ln w="19050" cap="flat" cmpd="sng">
            <a:solidFill>
              <a:schemeClr val="dk1"/>
            </a:solidFill>
            <a:prstDash val="solid"/>
            <a:round/>
            <a:headEnd type="none" w="med" len="med"/>
            <a:tailEnd type="none" w="med" len="med"/>
          </a:ln>
        </p:spPr>
      </p:cxnSp>
      <p:grpSp>
        <p:nvGrpSpPr>
          <p:cNvPr id="16" name="Google Shape;9415;p75">
            <a:extLst>
              <a:ext uri="{FF2B5EF4-FFF2-40B4-BE49-F238E27FC236}">
                <a16:creationId xmlns:a16="http://schemas.microsoft.com/office/drawing/2014/main" id="{3C4641C4-60F3-25C1-80FB-0B54DCA918F6}"/>
              </a:ext>
            </a:extLst>
          </p:cNvPr>
          <p:cNvGrpSpPr/>
          <p:nvPr/>
        </p:nvGrpSpPr>
        <p:grpSpPr>
          <a:xfrm>
            <a:off x="1582717" y="1530245"/>
            <a:ext cx="291033" cy="353180"/>
            <a:chOff x="-26179575" y="2710600"/>
            <a:chExt cx="243400" cy="295375"/>
          </a:xfrm>
        </p:grpSpPr>
        <p:sp>
          <p:nvSpPr>
            <p:cNvPr id="17" name="Google Shape;9416;p75">
              <a:extLst>
                <a:ext uri="{FF2B5EF4-FFF2-40B4-BE49-F238E27FC236}">
                  <a16:creationId xmlns:a16="http://schemas.microsoft.com/office/drawing/2014/main" id="{BB39590B-79EC-492A-BEF0-8E42912A2932}"/>
                </a:ext>
              </a:extLst>
            </p:cNvPr>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17;p75">
              <a:extLst>
                <a:ext uri="{FF2B5EF4-FFF2-40B4-BE49-F238E27FC236}">
                  <a16:creationId xmlns:a16="http://schemas.microsoft.com/office/drawing/2014/main" id="{877C47F2-0CFE-EDCB-DE5C-AFB7D4A97C27}"/>
                </a:ext>
              </a:extLst>
            </p:cNvPr>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8;p75">
              <a:extLst>
                <a:ext uri="{FF2B5EF4-FFF2-40B4-BE49-F238E27FC236}">
                  <a16:creationId xmlns:a16="http://schemas.microsoft.com/office/drawing/2014/main" id="{C6CD0442-DC0F-9635-00D7-3575AB4B74C3}"/>
                </a:ext>
              </a:extLst>
            </p:cNvPr>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433;p75">
            <a:extLst>
              <a:ext uri="{FF2B5EF4-FFF2-40B4-BE49-F238E27FC236}">
                <a16:creationId xmlns:a16="http://schemas.microsoft.com/office/drawing/2014/main" id="{229992CD-A0ED-53FC-2CE7-99070AE69219}"/>
              </a:ext>
            </a:extLst>
          </p:cNvPr>
          <p:cNvGrpSpPr/>
          <p:nvPr/>
        </p:nvGrpSpPr>
        <p:grpSpPr>
          <a:xfrm>
            <a:off x="4988452" y="1526553"/>
            <a:ext cx="355063" cy="351984"/>
            <a:chOff x="-22859750" y="2335900"/>
            <a:chExt cx="296950" cy="294375"/>
          </a:xfrm>
        </p:grpSpPr>
        <p:sp>
          <p:nvSpPr>
            <p:cNvPr id="21" name="Google Shape;9434;p75">
              <a:extLst>
                <a:ext uri="{FF2B5EF4-FFF2-40B4-BE49-F238E27FC236}">
                  <a16:creationId xmlns:a16="http://schemas.microsoft.com/office/drawing/2014/main" id="{29F66752-BA77-A6BA-3C04-EEFD8C3198E3}"/>
                </a:ext>
              </a:extLst>
            </p:cNvPr>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35;p75">
              <a:extLst>
                <a:ext uri="{FF2B5EF4-FFF2-40B4-BE49-F238E27FC236}">
                  <a16:creationId xmlns:a16="http://schemas.microsoft.com/office/drawing/2014/main" id="{A23A92B0-4D23-44F7-A7E9-B53FF1F4FEEB}"/>
                </a:ext>
              </a:extLst>
            </p:cNvPr>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36;p75">
              <a:extLst>
                <a:ext uri="{FF2B5EF4-FFF2-40B4-BE49-F238E27FC236}">
                  <a16:creationId xmlns:a16="http://schemas.microsoft.com/office/drawing/2014/main" id="{A5640190-41DE-F69C-7816-5CD9E862C378}"/>
                </a:ext>
              </a:extLst>
            </p:cNvPr>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9476;p75">
            <a:extLst>
              <a:ext uri="{FF2B5EF4-FFF2-40B4-BE49-F238E27FC236}">
                <a16:creationId xmlns:a16="http://schemas.microsoft.com/office/drawing/2014/main" id="{198DC88C-1B31-0C4C-36D1-EBA21DB42FE6}"/>
              </a:ext>
            </a:extLst>
          </p:cNvPr>
          <p:cNvSpPr/>
          <p:nvPr/>
        </p:nvSpPr>
        <p:spPr>
          <a:xfrm>
            <a:off x="4530176" y="1524401"/>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98;p75">
            <a:extLst>
              <a:ext uri="{FF2B5EF4-FFF2-40B4-BE49-F238E27FC236}">
                <a16:creationId xmlns:a16="http://schemas.microsoft.com/office/drawing/2014/main" id="{BCD44C0D-0B28-5186-BA6B-D6F7D9921960}"/>
              </a:ext>
            </a:extLst>
          </p:cNvPr>
          <p:cNvSpPr/>
          <p:nvPr/>
        </p:nvSpPr>
        <p:spPr>
          <a:xfrm>
            <a:off x="1106300" y="1530245"/>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dk2"/>
          </a:solidFill>
          <a:ln>
            <a:solidFill>
              <a:schemeClr val="bg1">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5D1DB2B0-49C9-21EA-02D3-5B2047B937FC}"/>
              </a:ext>
            </a:extLst>
          </p:cNvPr>
          <p:cNvSpPr txBox="1"/>
          <p:nvPr/>
        </p:nvSpPr>
        <p:spPr>
          <a:xfrm>
            <a:off x="5130125" y="1987325"/>
            <a:ext cx="2689200" cy="1162800"/>
          </a:xfrm>
          <a:prstGeom prst="rect">
            <a:avLst/>
          </a:prstGeom>
          <a:noFill/>
        </p:spPr>
        <p:txBody>
          <a:bodyPr wrap="square">
            <a:spAutoFit/>
          </a:bodyPr>
          <a:lstStyle/>
          <a:p>
            <a:pPr>
              <a:lnSpc>
                <a:spcPct val="115000"/>
              </a:lnSpc>
              <a:buClr>
                <a:schemeClr val="dk1"/>
              </a:buClr>
              <a:buSzPts val="2400"/>
            </a:pPr>
            <a:r>
              <a:rPr lang="es-MX" sz="2000" dirty="0">
                <a:solidFill>
                  <a:schemeClr val="dk1"/>
                </a:solidFill>
                <a:latin typeface="Times New Roman" panose="02020603050405020304" pitchFamily="18" charset="0"/>
                <a:cs typeface="Times New Roman" panose="02020603050405020304" pitchFamily="18" charset="0"/>
                <a:sym typeface="Figtree Black"/>
              </a:rPr>
              <a:t>EEG también se utiliza en las interfaces cerebro-computadora </a:t>
            </a:r>
          </a:p>
        </p:txBody>
      </p:sp>
      <p:sp>
        <p:nvSpPr>
          <p:cNvPr id="30" name="Google Shape;795;p57">
            <a:extLst>
              <a:ext uri="{FF2B5EF4-FFF2-40B4-BE49-F238E27FC236}">
                <a16:creationId xmlns:a16="http://schemas.microsoft.com/office/drawing/2014/main" id="{94161DC9-2DBB-BE96-D150-7581FA14854C}"/>
              </a:ext>
            </a:extLst>
          </p:cNvPr>
          <p:cNvSpPr txBox="1">
            <a:spLocks/>
          </p:cNvSpPr>
          <p:nvPr/>
        </p:nvSpPr>
        <p:spPr>
          <a:xfrm>
            <a:off x="4963591" y="3043203"/>
            <a:ext cx="3122967" cy="1845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2pPr>
            <a:lvl3pPr marL="1371600" marR="0" lvl="2"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3pPr>
            <a:lvl4pPr marL="1828800" marR="0" lvl="3"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4pPr>
            <a:lvl5pPr marL="2286000" marR="0" lvl="4"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5pPr>
            <a:lvl6pPr marL="2743200" marR="0" lvl="5"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6pPr>
            <a:lvl7pPr marL="3200400" marR="0" lvl="6"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7pPr>
            <a:lvl8pPr marL="3657600" marR="0" lvl="7"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8pPr>
            <a:lvl9pPr marL="4114800" marR="0" lvl="8" indent="-317500" algn="ctr" rtl="0">
              <a:lnSpc>
                <a:spcPct val="115000"/>
              </a:lnSpc>
              <a:spcBef>
                <a:spcPts val="0"/>
              </a:spcBef>
              <a:spcAft>
                <a:spcPts val="0"/>
              </a:spcAft>
              <a:buClr>
                <a:schemeClr val="dk1"/>
              </a:buClr>
              <a:buSzPts val="1400"/>
              <a:buFont typeface="Hanken Grotesk"/>
              <a:buNone/>
              <a:defRPr sz="1400" b="0" i="0" u="none" strike="noStrike" cap="none">
                <a:solidFill>
                  <a:schemeClr val="dk1"/>
                </a:solidFill>
                <a:latin typeface="Hanken Grotesk"/>
                <a:ea typeface="Hanken Grotesk"/>
                <a:cs typeface="Hanken Grotesk"/>
                <a:sym typeface="Hanken Grotesk"/>
              </a:defRPr>
            </a:lvl9pPr>
          </a:lstStyle>
          <a:p>
            <a:pPr marL="285750" lvl="1" indent="-285750" algn="just">
              <a:buSzPts val="800"/>
              <a:buFont typeface="Arial" panose="020B0604020202020204" pitchFamily="34" charset="0"/>
              <a:buChar char="•"/>
            </a:pPr>
            <a:r>
              <a:rPr lang="es-MX" dirty="0">
                <a:latin typeface="Times New Roman" panose="02020603050405020304" pitchFamily="18" charset="0"/>
                <a:cs typeface="Times New Roman" panose="02020603050405020304" pitchFamily="18" charset="0"/>
              </a:rPr>
              <a:t>Diseño de dispositivos donde el </a:t>
            </a:r>
            <a:r>
              <a:rPr lang="es-MX" sz="1400" dirty="0">
                <a:latin typeface="Times New Roman" panose="02020603050405020304" pitchFamily="18" charset="0"/>
                <a:cs typeface="Times New Roman" panose="02020603050405020304" pitchFamily="18" charset="0"/>
              </a:rPr>
              <a:t>EEG podría traducirse en comandos para controlar una máquina y realizar algunas acciones</a:t>
            </a:r>
            <a:r>
              <a:rPr lang="es-MX"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E0FE61EF-546C-4E3B-C53B-82B89AEBFAF2}"/>
              </a:ext>
            </a:extLst>
          </p:cNvPr>
          <p:cNvSpPr txBox="1"/>
          <p:nvPr/>
        </p:nvSpPr>
        <p:spPr>
          <a:xfrm>
            <a:off x="5277016" y="4395358"/>
            <a:ext cx="2553001" cy="307777"/>
          </a:xfrm>
          <a:prstGeom prst="rect">
            <a:avLst/>
          </a:prstGeom>
          <a:noFill/>
        </p:spPr>
        <p:txBody>
          <a:bodyPr wrap="square">
            <a:spAutoFit/>
          </a:bodyPr>
          <a:lstStyle/>
          <a:p>
            <a:r>
              <a:rPr lang="es-MX" sz="1400" b="1" dirty="0">
                <a:solidFill>
                  <a:srgbClr val="000000"/>
                </a:solidFill>
                <a:effectLst/>
                <a:latin typeface="Times New Roman" panose="02020603050405020304" pitchFamily="18" charset="0"/>
                <a:ea typeface="Times New Roman" panose="02020603050405020304" pitchFamily="18" charset="0"/>
              </a:rPr>
              <a:t>Fuente: </a:t>
            </a:r>
            <a:r>
              <a:rPr lang="es-MX" sz="1400" dirty="0">
                <a:solidFill>
                  <a:srgbClr val="000000"/>
                </a:solidFill>
                <a:effectLst/>
                <a:latin typeface="Times New Roman" panose="02020603050405020304" pitchFamily="18" charset="0"/>
                <a:ea typeface="Times New Roman" panose="02020603050405020304" pitchFamily="18" charset="0"/>
              </a:rPr>
              <a:t>(</a:t>
            </a:r>
            <a:r>
              <a:rPr lang="es-MX" sz="1400" dirty="0" err="1">
                <a:solidFill>
                  <a:srgbClr val="000000"/>
                </a:solidFill>
                <a:effectLst/>
                <a:latin typeface="Times New Roman" panose="02020603050405020304" pitchFamily="18" charset="0"/>
                <a:ea typeface="Times New Roman" panose="02020603050405020304" pitchFamily="18" charset="0"/>
              </a:rPr>
              <a:t>Mannan</a:t>
            </a:r>
            <a:r>
              <a:rPr lang="es-MX" sz="1400" dirty="0">
                <a:solidFill>
                  <a:srgbClr val="000000"/>
                </a:solidFill>
                <a:effectLst/>
                <a:latin typeface="Times New Roman" panose="02020603050405020304" pitchFamily="18" charset="0"/>
                <a:ea typeface="Times New Roman" panose="02020603050405020304" pitchFamily="18" charset="0"/>
              </a:rPr>
              <a:t> et al., 2018)</a:t>
            </a:r>
            <a:endParaRPr lang="es-MX" dirty="0"/>
          </a:p>
        </p:txBody>
      </p:sp>
    </p:spTree>
    <p:extLst>
      <p:ext uri="{BB962C8B-B14F-4D97-AF65-F5344CB8AC3E}">
        <p14:creationId xmlns:p14="http://schemas.microsoft.com/office/powerpoint/2010/main" val="2003283273"/>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9036</TotalTime>
  <Words>5390</Words>
  <Application>Microsoft Office PowerPoint</Application>
  <PresentationFormat>Presentación en pantalla (16:9)</PresentationFormat>
  <Paragraphs>436</Paragraphs>
  <Slides>41</Slides>
  <Notes>11</Notes>
  <HiddenSlides>0</HiddenSlides>
  <MMClips>3</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41</vt:i4>
      </vt:variant>
    </vt:vector>
  </HeadingPairs>
  <TitlesOfParts>
    <vt:vector size="48" baseType="lpstr">
      <vt:lpstr>Cambria Math</vt:lpstr>
      <vt:lpstr>Times New Roman</vt:lpstr>
      <vt:lpstr>Figtree Black</vt:lpstr>
      <vt:lpstr>Arial</vt:lpstr>
      <vt:lpstr>Lato</vt:lpstr>
      <vt:lpstr>Hanken Grotesk</vt:lpstr>
      <vt:lpstr>Elegant Black &amp; White Thesis Defense by Slidesgo</vt:lpstr>
      <vt:lpstr>Centro de investigación e Innovación en Tecnologías de la Información y Comunicación</vt:lpstr>
      <vt:lpstr>Agenda</vt:lpstr>
      <vt:lpstr>Introducción</vt:lpstr>
      <vt:lpstr>SEÑALES CEREBRALES</vt:lpstr>
      <vt:lpstr>¿QUÉ ES UNA SEÑAL EEG?</vt:lpstr>
      <vt:lpstr>Presentación de PowerPoint</vt:lpstr>
      <vt:lpstr>ARTEFACTOS EN SEÑAL EEG</vt:lpstr>
      <vt:lpstr>Presentación de PowerPoint</vt:lpstr>
      <vt:lpstr>PRINCIPALES ÁREAS DONDE LOS ARTEFACTOS AFECTA EN LA INTERPRETACIÓN DE LAS SEÑALES EEG</vt:lpstr>
      <vt:lpstr>PLANTEAMIENTO DEL PROBLEMA (1)</vt:lpstr>
      <vt:lpstr>PLANTEAMIENTO DEL PROBLEMA (2)</vt:lpstr>
      <vt:lpstr>OBJETIVO</vt:lpstr>
      <vt:lpstr>Estado del arte</vt:lpstr>
      <vt:lpstr>ESTADO DEL ARTE (1)</vt:lpstr>
      <vt:lpstr>ESTADO DEL ARTE (2)</vt:lpstr>
      <vt:lpstr>ESTADO DEL ARTE (3)</vt:lpstr>
      <vt:lpstr>Metodología propuesta y propuesta de solución</vt:lpstr>
      <vt:lpstr>MARCO DE TRABAJO PROPUESTO</vt:lpstr>
      <vt:lpstr>ARQUITECTURA DE RED NEURONAL PROPUESTA</vt:lpstr>
      <vt:lpstr>Experimentación</vt:lpstr>
      <vt:lpstr>CONJUNTO DE DATOS</vt:lpstr>
      <vt:lpstr>CONJUNTO DE DATOS</vt:lpstr>
      <vt:lpstr>CONJUNTO DE DATOS</vt:lpstr>
      <vt:lpstr>CONFIGURACIONES DE EXPERIMENTACIÓN</vt:lpstr>
      <vt:lpstr>EEG SINTÉTICO CON ARTEFACTOS</vt:lpstr>
      <vt:lpstr>Presentación de PowerPoint</vt:lpstr>
      <vt:lpstr>RESULTADOS – MATRICES DE CONFUSIÓN</vt:lpstr>
      <vt:lpstr>Presentación de PowerPoint</vt:lpstr>
      <vt:lpstr>PRUEBA DE CONCEPTO DE IDENTIFICACIÓN DE ARTEFACTOS</vt:lpstr>
      <vt:lpstr>RESULTADOS – HERRAMIENTA DE DETECCIÓN DE ARTEFACTOS (1)</vt:lpstr>
      <vt:lpstr>RESULTADOS – HERRAMIENTA DE DETECCIÓN DE ARTEFACTOS (2)</vt:lpstr>
      <vt:lpstr>Conclusiones</vt:lpstr>
      <vt:lpstr>CONCLUSIONES PARCIALES</vt:lpstr>
      <vt:lpstr>Centro de investigación e Innovación en Tecnologías de la Información y Comunicación</vt:lpstr>
      <vt:lpstr>GRACIAS POR SU ATENCIÓN  ¿PREGUNTAS?</vt:lpstr>
      <vt:lpstr>REFERENCIAS</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Emmanuel De Jesús Velásquez Martínez</dc:creator>
  <cp:lastModifiedBy>Emmanuel de Jesus Velasquez Martinez</cp:lastModifiedBy>
  <cp:revision>259</cp:revision>
  <dcterms:modified xsi:type="dcterms:W3CDTF">2025-05-08T03:16:44Z</dcterms:modified>
</cp:coreProperties>
</file>